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8918f375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8918f375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7384276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7384276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7384276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7384276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8e5e64c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8e5e64c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7384276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7384276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b7a98f5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b7a98f5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b7a98f5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b7a98f5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73842767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73842767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7384276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7384276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8918f3755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8918f3755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8918f3755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8918f3755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8918f3755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8918f3755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8918f3755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8918f3755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8918f3755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8918f3755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8918f3755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8918f3755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8918f3755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8918f3755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8918f3755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8918f3755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8918f3755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8918f3755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8918f3755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8918f3755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8918f3755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8918f3755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918f3755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8918f3755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7384276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7384276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8918f3755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8918f3755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8918f3755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8918f3755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8918f3755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18918f3755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8918f3755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8918f3755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8918f3755_2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8918f3755_2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73842767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7384276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8918f3755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8918f3755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8918f37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8918f37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8918f375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8918f375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8918f3755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8918f3755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7384276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7384276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8918f3755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8918f3755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8918f375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8918f375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4.png"/><Relationship Id="rId5" Type="http://schemas.openxmlformats.org/officeDocument/2006/relationships/image" Target="../media/image46.png"/><Relationship Id="rId6" Type="http://schemas.openxmlformats.org/officeDocument/2006/relationships/image" Target="../media/image20.png"/><Relationship Id="rId7"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0" y="588900"/>
            <a:ext cx="6375300" cy="760200"/>
          </a:xfrm>
          <a:prstGeom prst="rect">
            <a:avLst/>
          </a:prstGeom>
        </p:spPr>
        <p:txBody>
          <a:bodyPr anchorCtr="0" anchor="ctr" bIns="91425" lIns="91425" spcFirstLastPara="1" rIns="91425" wrap="square" tIns="91425">
            <a:normAutofit fontScale="90000"/>
          </a:bodyPr>
          <a:lstStyle/>
          <a:p>
            <a:pPr indent="0" lvl="0" marL="1199987" marR="1444712" rtl="0" algn="ctr">
              <a:lnSpc>
                <a:spcPct val="131872"/>
              </a:lnSpc>
              <a:spcBef>
                <a:spcPts val="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1199987" marR="1444712" rtl="0" algn="ctr">
              <a:lnSpc>
                <a:spcPct val="131872"/>
              </a:lnSpc>
              <a:spcBef>
                <a:spcPts val="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0" marR="1444712" rtl="0" algn="l">
              <a:lnSpc>
                <a:spcPct val="131872"/>
              </a:lnSpc>
              <a:spcBef>
                <a:spcPts val="0"/>
              </a:spcBef>
              <a:spcAft>
                <a:spcPts val="0"/>
              </a:spcAft>
              <a:buNone/>
            </a:pPr>
            <a:r>
              <a:rPr b="1" lang="en" sz="1800">
                <a:solidFill>
                  <a:srgbClr val="000000"/>
                </a:solidFill>
                <a:latin typeface="Times New Roman"/>
                <a:ea typeface="Times New Roman"/>
                <a:cs typeface="Times New Roman"/>
                <a:sym typeface="Times New Roman"/>
              </a:rPr>
              <a:t>                  CARPOOL RIDE SHARING APP</a:t>
            </a:r>
            <a:endParaRPr b="1" sz="1800">
              <a:solidFill>
                <a:srgbClr val="000000"/>
              </a:solidFill>
              <a:latin typeface="Times New Roman"/>
              <a:ea typeface="Times New Roman"/>
              <a:cs typeface="Times New Roman"/>
              <a:sym typeface="Times New Roman"/>
            </a:endParaRPr>
          </a:p>
          <a:p>
            <a:pPr indent="457200" lvl="0" marL="1828800" rtl="0" algn="l">
              <a:spcBef>
                <a:spcPts val="0"/>
              </a:spcBef>
              <a:spcAft>
                <a:spcPts val="0"/>
              </a:spcAft>
              <a:buNone/>
            </a:pPr>
            <a:r>
              <a:t/>
            </a:r>
            <a:endParaRPr sz="3244">
              <a:latin typeface="Times New Roman"/>
              <a:ea typeface="Times New Roman"/>
              <a:cs typeface="Times New Roman"/>
              <a:sym typeface="Times New Roman"/>
            </a:endParaRPr>
          </a:p>
        </p:txBody>
      </p:sp>
      <p:sp>
        <p:nvSpPr>
          <p:cNvPr id="129" name="Google Shape;129;p13"/>
          <p:cNvSpPr txBox="1"/>
          <p:nvPr>
            <p:ph idx="1" type="subTitle"/>
          </p:nvPr>
        </p:nvSpPr>
        <p:spPr>
          <a:xfrm>
            <a:off x="1751625" y="1606100"/>
            <a:ext cx="6754200" cy="3244200"/>
          </a:xfrm>
          <a:prstGeom prst="rect">
            <a:avLst/>
          </a:prstGeom>
        </p:spPr>
        <p:txBody>
          <a:bodyPr anchorCtr="0" anchor="t" bIns="91425" lIns="91425" spcFirstLastPara="1" rIns="91425" wrap="square" tIns="91425">
            <a:normAutofit lnSpcReduction="20000"/>
          </a:bodyPr>
          <a:lstStyle/>
          <a:p>
            <a:pPr indent="0" lvl="0" marL="0" rtl="0" algn="l">
              <a:spcBef>
                <a:spcPts val="1173"/>
              </a:spcBef>
              <a:spcAft>
                <a:spcPts val="0"/>
              </a:spcAft>
              <a:buNone/>
            </a:pPr>
            <a:r>
              <a:rPr b="1" lang="en">
                <a:solidFill>
                  <a:srgbClr val="000000"/>
                </a:solidFill>
                <a:latin typeface="Times New Roman"/>
                <a:ea typeface="Times New Roman"/>
                <a:cs typeface="Times New Roman"/>
                <a:sym typeface="Times New Roman"/>
              </a:rPr>
              <a:t> </a:t>
            </a:r>
            <a:r>
              <a:rPr b="1" lang="en">
                <a:solidFill>
                  <a:srgbClr val="000000"/>
                </a:solidFill>
                <a:latin typeface="Times New Roman"/>
                <a:ea typeface="Times New Roman"/>
                <a:cs typeface="Times New Roman"/>
                <a:sym typeface="Times New Roman"/>
              </a:rPr>
              <a:t>COEN - 275 </a:t>
            </a:r>
            <a:r>
              <a:rPr b="1" lang="en">
                <a:solidFill>
                  <a:srgbClr val="000000"/>
                </a:solidFill>
                <a:latin typeface="Times New Roman"/>
                <a:ea typeface="Times New Roman"/>
                <a:cs typeface="Times New Roman"/>
                <a:sym typeface="Times New Roman"/>
              </a:rPr>
              <a:t> Object-Oriented Analysis, Design and Programming </a:t>
            </a:r>
            <a:endParaRPr b="1">
              <a:solidFill>
                <a:srgbClr val="000000"/>
              </a:solidFill>
              <a:latin typeface="Times New Roman"/>
              <a:ea typeface="Times New Roman"/>
              <a:cs typeface="Times New Roman"/>
              <a:sym typeface="Times New Roman"/>
            </a:endParaRPr>
          </a:p>
          <a:p>
            <a:pPr indent="0" lvl="0" marL="0" rtl="0" algn="l">
              <a:spcBef>
                <a:spcPts val="1173"/>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spcBef>
                <a:spcPts val="1173"/>
              </a:spcBef>
              <a:spcAft>
                <a:spcPts val="0"/>
              </a:spcAft>
              <a:buNone/>
            </a:pPr>
            <a:r>
              <a:rPr i="1" lang="en">
                <a:solidFill>
                  <a:srgbClr val="000000"/>
                </a:solidFill>
                <a:latin typeface="Times New Roman"/>
                <a:ea typeface="Times New Roman"/>
                <a:cs typeface="Times New Roman"/>
                <a:sym typeface="Times New Roman"/>
              </a:rPr>
              <a:t>                          Presented by </a:t>
            </a:r>
            <a:endParaRPr i="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C78D8"/>
                </a:solidFill>
                <a:latin typeface="Times New Roman"/>
                <a:ea typeface="Times New Roman"/>
                <a:cs typeface="Times New Roman"/>
                <a:sym typeface="Times New Roman"/>
              </a:rPr>
              <a:t>                        Aparnaa Pazhanivelan(07700011640)</a:t>
            </a:r>
            <a:endParaRPr>
              <a:solidFill>
                <a:srgbClr val="3C78D8"/>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C78D8"/>
                </a:solidFill>
                <a:latin typeface="Times New Roman"/>
                <a:ea typeface="Times New Roman"/>
                <a:cs typeface="Times New Roman"/>
                <a:sym typeface="Times New Roman"/>
              </a:rPr>
              <a:t>                        Pujitha Kallu(W1653660)</a:t>
            </a:r>
            <a:endParaRPr>
              <a:solidFill>
                <a:srgbClr val="3C78D8"/>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C78D8"/>
                </a:solidFill>
                <a:latin typeface="Times New Roman"/>
                <a:ea typeface="Times New Roman"/>
                <a:cs typeface="Times New Roman"/>
                <a:sym typeface="Times New Roman"/>
              </a:rPr>
              <a:t>                        Sowmya Baluvu(07700011659)</a:t>
            </a:r>
            <a:endParaRPr>
              <a:solidFill>
                <a:srgbClr val="3C78D8"/>
              </a:solidFill>
              <a:latin typeface="Times New Roman"/>
              <a:ea typeface="Times New Roman"/>
              <a:cs typeface="Times New Roman"/>
              <a:sym typeface="Times New Roman"/>
            </a:endParaRPr>
          </a:p>
          <a:p>
            <a:pPr indent="0" lvl="0" marL="2510764" rtl="0" algn="r">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2210"/>
              </a:spcBef>
              <a:spcAft>
                <a:spcPts val="0"/>
              </a:spcAft>
              <a:buNone/>
            </a:pPr>
            <a:r>
              <a:rPr b="1" lang="en">
                <a:solidFill>
                  <a:srgbClr val="000000"/>
                </a:solidFill>
                <a:latin typeface="Times New Roman"/>
                <a:ea typeface="Times New Roman"/>
                <a:cs typeface="Times New Roman"/>
                <a:sym typeface="Times New Roman"/>
              </a:rPr>
              <a:t>       Under the guidance of </a:t>
            </a:r>
            <a:r>
              <a:rPr b="1" lang="en">
                <a:solidFill>
                  <a:srgbClr val="FF9900"/>
                </a:solidFill>
                <a:latin typeface="Times New Roman"/>
                <a:ea typeface="Times New Roman"/>
                <a:cs typeface="Times New Roman"/>
                <a:sym typeface="Times New Roman"/>
              </a:rPr>
              <a:t>Prof. Paddu Melanahalli      (pmelanahalli@scu.edu)</a:t>
            </a:r>
            <a:endParaRPr b="1">
              <a:solidFill>
                <a:srgbClr val="FF9900"/>
              </a:solidFill>
              <a:latin typeface="Times New Roman"/>
              <a:ea typeface="Times New Roman"/>
              <a:cs typeface="Times New Roman"/>
              <a:sym typeface="Times New Roman"/>
            </a:endParaRPr>
          </a:p>
          <a:p>
            <a:pPr indent="0" lvl="0" marL="0" rtl="0" algn="l">
              <a:spcBef>
                <a:spcPts val="2210"/>
              </a:spcBef>
              <a:spcAft>
                <a:spcPts val="0"/>
              </a:spcAft>
              <a:buNone/>
            </a:pPr>
            <a:r>
              <a:rPr b="1" lang="en">
                <a:solidFill>
                  <a:srgbClr val="FF9900"/>
                </a:solidFill>
                <a:latin typeface="Times New Roman"/>
                <a:ea typeface="Times New Roman"/>
                <a:cs typeface="Times New Roman"/>
                <a:sym typeface="Times New Roman"/>
              </a:rPr>
              <a:t> </a:t>
            </a:r>
            <a:endParaRPr b="1">
              <a:solidFill>
                <a:srgbClr val="FF9900"/>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9773625" y="845600"/>
            <a:ext cx="3390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1" name="Google Shape;181;p22"/>
          <p:cNvSpPr txBox="1"/>
          <p:nvPr>
            <p:ph idx="1" type="body"/>
          </p:nvPr>
        </p:nvSpPr>
        <p:spPr>
          <a:xfrm>
            <a:off x="916025" y="552125"/>
            <a:ext cx="7505700" cy="4099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FF9900"/>
                </a:solidFill>
                <a:latin typeface="Times New Roman"/>
                <a:ea typeface="Times New Roman"/>
                <a:cs typeface="Times New Roman"/>
                <a:sym typeface="Times New Roman"/>
              </a:rPr>
              <a:t>Object oriented concepts used in the application </a:t>
            </a:r>
            <a:r>
              <a:rPr b="1" lang="en" sz="1800">
                <a:solidFill>
                  <a:srgbClr val="000000"/>
                </a:solidFill>
                <a:latin typeface="Times New Roman"/>
                <a:ea typeface="Times New Roman"/>
                <a:cs typeface="Times New Roman"/>
                <a:sym typeface="Times New Roman"/>
              </a:rPr>
              <a:t>contd..</a:t>
            </a:r>
            <a:endParaRPr b="1"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br>
              <a:rPr b="1" lang="en" sz="1150">
                <a:latin typeface="Times New Roman"/>
                <a:ea typeface="Times New Roman"/>
                <a:cs typeface="Times New Roman"/>
                <a:sym typeface="Times New Roman"/>
              </a:rPr>
            </a:br>
            <a:br>
              <a:rPr b="1" lang="en" sz="1150">
                <a:latin typeface="Times New Roman"/>
                <a:ea typeface="Times New Roman"/>
                <a:cs typeface="Times New Roman"/>
                <a:sym typeface="Times New Roman"/>
              </a:rPr>
            </a:br>
            <a:br>
              <a:rPr b="1" lang="en" sz="1150">
                <a:latin typeface="Times New Roman"/>
                <a:ea typeface="Times New Roman"/>
                <a:cs typeface="Times New Roman"/>
                <a:sym typeface="Times New Roman"/>
              </a:rPr>
            </a:br>
            <a:r>
              <a:rPr b="1" lang="en" sz="1150">
                <a:latin typeface="Times New Roman"/>
                <a:ea typeface="Times New Roman"/>
                <a:cs typeface="Times New Roman"/>
                <a:sym typeface="Times New Roman"/>
              </a:rPr>
              <a:t>6. Aggregation:</a:t>
            </a:r>
            <a:endParaRPr b="1" sz="1150">
              <a:latin typeface="Times New Roman"/>
              <a:ea typeface="Times New Roman"/>
              <a:cs typeface="Times New Roman"/>
              <a:sym typeface="Times New Roman"/>
            </a:endParaRPr>
          </a:p>
          <a:p>
            <a:pPr indent="-301625" lvl="0" marL="457200" rtl="0" algn="l">
              <a:spcBef>
                <a:spcPts val="1200"/>
              </a:spcBef>
              <a:spcAft>
                <a:spcPts val="0"/>
              </a:spcAft>
              <a:buSzPts val="1150"/>
              <a:buFont typeface="Times New Roman"/>
              <a:buChar char="●"/>
            </a:pPr>
            <a:r>
              <a:rPr lang="en" sz="1150">
                <a:latin typeface="Times New Roman"/>
                <a:ea typeface="Times New Roman"/>
                <a:cs typeface="Times New Roman"/>
                <a:sym typeface="Times New Roman"/>
              </a:rPr>
              <a:t>Ride has many users. (Deleting the ride doesn’t delete the users)</a:t>
            </a:r>
            <a:endParaRPr sz="1150">
              <a:latin typeface="Times New Roman"/>
              <a:ea typeface="Times New Roman"/>
              <a:cs typeface="Times New Roman"/>
              <a:sym typeface="Times New Roman"/>
            </a:endParaRPr>
          </a:p>
          <a:p>
            <a:pPr indent="-301625" lvl="0" marL="457200" rtl="0" algn="l">
              <a:spcBef>
                <a:spcPts val="0"/>
              </a:spcBef>
              <a:spcAft>
                <a:spcPts val="0"/>
              </a:spcAft>
              <a:buSzPts val="1150"/>
              <a:buFont typeface="Times New Roman"/>
              <a:buChar char="●"/>
            </a:pPr>
            <a:r>
              <a:rPr lang="en" sz="1150">
                <a:latin typeface="Times New Roman"/>
                <a:ea typeface="Times New Roman"/>
                <a:cs typeface="Times New Roman"/>
                <a:sym typeface="Times New Roman"/>
              </a:rPr>
              <a:t>Ride has locations.</a:t>
            </a:r>
            <a:endParaRPr sz="1150">
              <a:latin typeface="Times New Roman"/>
              <a:ea typeface="Times New Roman"/>
              <a:cs typeface="Times New Roman"/>
              <a:sym typeface="Times New Roman"/>
            </a:endParaRPr>
          </a:p>
          <a:p>
            <a:pPr indent="0" lvl="0" marL="0" rtl="0" algn="l">
              <a:spcBef>
                <a:spcPts val="1200"/>
              </a:spcBef>
              <a:spcAft>
                <a:spcPts val="0"/>
              </a:spcAft>
              <a:buNone/>
            </a:pPr>
            <a:r>
              <a:rPr b="1" lang="en" sz="1150">
                <a:latin typeface="Times New Roman"/>
                <a:ea typeface="Times New Roman"/>
                <a:cs typeface="Times New Roman"/>
                <a:sym typeface="Times New Roman"/>
              </a:rPr>
              <a:t>7. Polymorphism:</a:t>
            </a:r>
            <a:endParaRPr b="1" sz="1150">
              <a:latin typeface="Times New Roman"/>
              <a:ea typeface="Times New Roman"/>
              <a:cs typeface="Times New Roman"/>
              <a:sym typeface="Times New Roman"/>
            </a:endParaRPr>
          </a:p>
          <a:p>
            <a:pPr indent="-301625" lvl="0" marL="457200" rtl="0" algn="l">
              <a:spcBef>
                <a:spcPts val="1200"/>
              </a:spcBef>
              <a:spcAft>
                <a:spcPts val="0"/>
              </a:spcAft>
              <a:buSzPts val="1150"/>
              <a:buFont typeface="Times New Roman"/>
              <a:buChar char="●"/>
            </a:pPr>
            <a:r>
              <a:rPr lang="en" sz="1150">
                <a:latin typeface="Times New Roman"/>
                <a:ea typeface="Times New Roman"/>
                <a:cs typeface="Times New Roman"/>
                <a:sym typeface="Times New Roman"/>
              </a:rPr>
              <a:t>The Ride class has methods like create, join, and cancel, which perform slightly different operations depending on whether the ride is a RecurringRide or a OneTimeRide. For example, calling ride.cancel() executes the appropriate operations based on the type of Ride.</a:t>
            </a:r>
            <a:endParaRPr sz="1150">
              <a:latin typeface="Times New Roman"/>
              <a:ea typeface="Times New Roman"/>
              <a:cs typeface="Times New Roman"/>
              <a:sym typeface="Times New Roman"/>
            </a:endParaRPr>
          </a:p>
          <a:p>
            <a:pPr indent="-301625" lvl="0" marL="457200" rtl="0" algn="l">
              <a:spcBef>
                <a:spcPts val="0"/>
              </a:spcBef>
              <a:spcAft>
                <a:spcPts val="0"/>
              </a:spcAft>
              <a:buSzPts val="1150"/>
              <a:buFont typeface="Times New Roman"/>
              <a:buChar char="●"/>
            </a:pPr>
            <a:r>
              <a:rPr lang="en" sz="1150">
                <a:latin typeface="Times New Roman"/>
                <a:ea typeface="Times New Roman"/>
                <a:cs typeface="Times New Roman"/>
                <a:sym typeface="Times New Roman"/>
              </a:rPr>
              <a:t>When a User cancels a ride by calling user.cancelRide(), the appropriate method is invoked, performing operations specific to the user's role (driver or passenger).</a:t>
            </a:r>
            <a:endParaRPr sz="1150">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just">
              <a:spcBef>
                <a:spcPts val="1400"/>
              </a:spcBef>
              <a:spcAft>
                <a:spcPts val="400"/>
              </a:spcAft>
              <a:buClr>
                <a:schemeClr val="dk1"/>
              </a:buClr>
              <a:buSzPts val="1100"/>
              <a:buFont typeface="Arial"/>
              <a:buNone/>
            </a:pPr>
            <a:r>
              <a:rPr b="1" lang="en" sz="1600">
                <a:latin typeface="Times New Roman"/>
                <a:ea typeface="Times New Roman"/>
                <a:cs typeface="Times New Roman"/>
                <a:sym typeface="Times New Roman"/>
              </a:rPr>
              <a:t>System Architecture</a:t>
            </a:r>
            <a:endParaRPr>
              <a:solidFill>
                <a:srgbClr val="000000"/>
              </a:solidFill>
            </a:endParaRPr>
          </a:p>
        </p:txBody>
      </p:sp>
      <p:sp>
        <p:nvSpPr>
          <p:cNvPr id="187" name="Google Shape;187;p23"/>
          <p:cNvSpPr txBox="1"/>
          <p:nvPr>
            <p:ph idx="1" type="body"/>
          </p:nvPr>
        </p:nvSpPr>
        <p:spPr>
          <a:xfrm>
            <a:off x="819150" y="1520775"/>
            <a:ext cx="7505700" cy="2918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000000"/>
                </a:solidFill>
                <a:latin typeface="Times New Roman"/>
                <a:ea typeface="Times New Roman"/>
                <a:cs typeface="Times New Roman"/>
                <a:sym typeface="Times New Roman"/>
              </a:rPr>
              <a:t>System architecture refers to the conceptual model that defines the structure and behavior of a system. It includes layers such as the Presentation Layer (Frontend), Application Layer (Backend), Data Layer, Database, Security Layer, External Services, and Configuration and Deployment. Key design principles include separation of concerns, scalability, maintainability, and security. In carpooling application, the architecture ensures efficient ride management, user authentication, payment processing, and interaction with external services like geolocation and payment gateways.</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93" name="Google Shape;193;p24"/>
          <p:cNvSpPr txBox="1"/>
          <p:nvPr>
            <p:ph idx="1" type="body"/>
          </p:nvPr>
        </p:nvSpPr>
        <p:spPr>
          <a:xfrm>
            <a:off x="819150" y="214150"/>
            <a:ext cx="7736100" cy="4679100"/>
          </a:xfrm>
          <a:prstGeom prst="rect">
            <a:avLst/>
          </a:prstGeom>
          <a:effectLst>
            <a:outerShdw blurRad="57150" rotWithShape="0" algn="bl" dir="5400000" dist="19050">
              <a:srgbClr val="000000">
                <a:alpha val="0"/>
              </a:srgbClr>
            </a:outerShdw>
          </a:effectLst>
        </p:spPr>
        <p:txBody>
          <a:bodyPr anchorCtr="0" anchor="t" bIns="91425" lIns="91425" spcFirstLastPara="1" rIns="91425" wrap="square" tIns="91425">
            <a:normAutofit/>
          </a:bodyPr>
          <a:lstStyle/>
          <a:p>
            <a:pPr indent="0" lvl="0" marL="0" rtl="0" algn="just">
              <a:lnSpc>
                <a:spcPct val="100000"/>
              </a:lnSpc>
              <a:spcBef>
                <a:spcPts val="1400"/>
              </a:spcBef>
              <a:spcAft>
                <a:spcPts val="400"/>
              </a:spcAft>
              <a:buClr>
                <a:schemeClr val="dk1"/>
              </a:buClr>
              <a:buSzPts val="1100"/>
              <a:buFont typeface="Arial"/>
              <a:buNone/>
            </a:pPr>
            <a:r>
              <a:rPr b="1" lang="en" sz="1600">
                <a:solidFill>
                  <a:schemeClr val="lt1"/>
                </a:solidFill>
                <a:latin typeface="Times New Roman"/>
                <a:ea typeface="Times New Roman"/>
                <a:cs typeface="Times New Roman"/>
                <a:sym typeface="Times New Roman"/>
              </a:rPr>
              <a:t>System Architecture contd..</a:t>
            </a:r>
            <a:endParaRPr b="1"/>
          </a:p>
        </p:txBody>
      </p:sp>
      <p:pic>
        <p:nvPicPr>
          <p:cNvPr id="194" name="Google Shape;194;p24"/>
          <p:cNvPicPr preferRelativeResize="0"/>
          <p:nvPr/>
        </p:nvPicPr>
        <p:blipFill>
          <a:blip r:embed="rId3">
            <a:alphaModFix/>
          </a:blip>
          <a:stretch>
            <a:fillRect/>
          </a:stretch>
        </p:blipFill>
        <p:spPr>
          <a:xfrm>
            <a:off x="1104900" y="598575"/>
            <a:ext cx="6859201" cy="3091951"/>
          </a:xfrm>
          <a:prstGeom prst="rect">
            <a:avLst/>
          </a:prstGeom>
          <a:noFill/>
          <a:ln>
            <a:noFill/>
          </a:ln>
          <a:effectLst>
            <a:outerShdw blurRad="57150" rotWithShape="0" algn="bl" dir="5400000" dist="19050">
              <a:srgbClr val="000000"/>
            </a:outerShdw>
          </a:effectLst>
        </p:spPr>
      </p:pic>
      <p:pic>
        <p:nvPicPr>
          <p:cNvPr id="195" name="Google Shape;195;p24"/>
          <p:cNvPicPr preferRelativeResize="0"/>
          <p:nvPr/>
        </p:nvPicPr>
        <p:blipFill>
          <a:blip r:embed="rId4">
            <a:alphaModFix/>
          </a:blip>
          <a:stretch>
            <a:fillRect/>
          </a:stretch>
        </p:blipFill>
        <p:spPr>
          <a:xfrm>
            <a:off x="1028700" y="3782477"/>
            <a:ext cx="6935402" cy="1051048"/>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265500" y="477850"/>
            <a:ext cx="4045200" cy="567600"/>
          </a:xfrm>
          <a:prstGeom prst="rect">
            <a:avLst/>
          </a:prstGeom>
        </p:spPr>
        <p:txBody>
          <a:bodyPr anchorCtr="0" anchor="t" bIns="91425" lIns="91425" spcFirstLastPara="1" rIns="91425" wrap="square" tIns="91425">
            <a:normAutofit/>
          </a:bodyPr>
          <a:lstStyle/>
          <a:p>
            <a:pPr indent="0" lvl="0" marL="0" rtl="0" algn="just">
              <a:spcBef>
                <a:spcPts val="1400"/>
              </a:spcBef>
              <a:spcAft>
                <a:spcPts val="400"/>
              </a:spcAft>
              <a:buClr>
                <a:schemeClr val="dk1"/>
              </a:buClr>
              <a:buSzPts val="1100"/>
              <a:buFont typeface="Arial"/>
              <a:buNone/>
            </a:pPr>
            <a:r>
              <a:rPr b="1" lang="en" sz="1600">
                <a:latin typeface="Times New Roman"/>
                <a:ea typeface="Times New Roman"/>
                <a:cs typeface="Times New Roman"/>
                <a:sym typeface="Times New Roman"/>
              </a:rPr>
              <a:t>System Architecture contd..</a:t>
            </a:r>
            <a:endParaRPr/>
          </a:p>
        </p:txBody>
      </p:sp>
      <p:sp>
        <p:nvSpPr>
          <p:cNvPr id="201" name="Google Shape;201;p25"/>
          <p:cNvSpPr txBox="1"/>
          <p:nvPr>
            <p:ph idx="1" type="subTitle"/>
          </p:nvPr>
        </p:nvSpPr>
        <p:spPr>
          <a:xfrm>
            <a:off x="265500" y="1753250"/>
            <a:ext cx="6699000" cy="2284800"/>
          </a:xfrm>
          <a:prstGeom prst="rect">
            <a:avLst/>
          </a:prstGeom>
        </p:spPr>
        <p:txBody>
          <a:bodyPr anchorCtr="0" anchor="t" bIns="91425" lIns="91425" spcFirstLastPara="1" rIns="91425" wrap="square" tIns="91425">
            <a:normAutofit fontScale="92500" lnSpcReduction="10000"/>
          </a:bodyPr>
          <a:lstStyle/>
          <a:p>
            <a:pPr indent="-299085" lvl="0" marL="457200" rtl="0" algn="l">
              <a:spcBef>
                <a:spcPts val="120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Model: Core entities (USER/RIDE etc.) manage data and business logic.</a:t>
            </a:r>
            <a:endParaRPr sz="1200">
              <a:solidFill>
                <a:schemeClr val="dk1"/>
              </a:solidFill>
              <a:latin typeface="Times New Roman"/>
              <a:ea typeface="Times New Roman"/>
              <a:cs typeface="Times New Roman"/>
              <a:sym typeface="Times New Roman"/>
            </a:endParaRPr>
          </a:p>
          <a:p>
            <a:pPr indent="-299085" lvl="0" marL="4572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Controller: Handles HTTP requests, interacts with services, and returns JSON (e.g., UserController, RideController).</a:t>
            </a:r>
            <a:endParaRPr sz="1200">
              <a:solidFill>
                <a:schemeClr val="dk1"/>
              </a:solidFill>
              <a:latin typeface="Times New Roman"/>
              <a:ea typeface="Times New Roman"/>
              <a:cs typeface="Times New Roman"/>
              <a:sym typeface="Times New Roman"/>
            </a:endParaRPr>
          </a:p>
          <a:p>
            <a:pPr indent="-299085" lvl="0" marL="4572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Service Layer: Encapsulates business logic (UserService, RideService) for modularity and testability.</a:t>
            </a:r>
            <a:endParaRPr sz="1200">
              <a:solidFill>
                <a:schemeClr val="dk1"/>
              </a:solidFill>
              <a:latin typeface="Times New Roman"/>
              <a:ea typeface="Times New Roman"/>
              <a:cs typeface="Times New Roman"/>
              <a:sym typeface="Times New Roman"/>
            </a:endParaRPr>
          </a:p>
          <a:p>
            <a:pPr indent="-299085" lvl="0" marL="4572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JPA Repository: Simplifies database access with CRUD operations (UserRepository, RideRepository).</a:t>
            </a:r>
            <a:endParaRPr sz="1200">
              <a:solidFill>
                <a:schemeClr val="dk1"/>
              </a:solidFill>
              <a:latin typeface="Times New Roman"/>
              <a:ea typeface="Times New Roman"/>
              <a:cs typeface="Times New Roman"/>
              <a:sym typeface="Times New Roman"/>
            </a:endParaRPr>
          </a:p>
          <a:p>
            <a:pPr indent="-299085" lvl="0" marL="4572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DTO: Transfers required data securely between layers (UserDto, RideDto).</a:t>
            </a:r>
            <a:endParaRPr sz="1200">
              <a:solidFill>
                <a:schemeClr val="dk1"/>
              </a:solidFill>
              <a:latin typeface="Times New Roman"/>
              <a:ea typeface="Times New Roman"/>
              <a:cs typeface="Times New Roman"/>
              <a:sym typeface="Times New Roman"/>
            </a:endParaRPr>
          </a:p>
          <a:p>
            <a:pPr indent="-299085" lvl="0" marL="4572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Communication: RESTful APIs exchange JSON between frontend and backend.</a:t>
            </a:r>
            <a:endParaRPr sz="1200">
              <a:solidFill>
                <a:schemeClr val="dk1"/>
              </a:solidFill>
              <a:latin typeface="Times New Roman"/>
              <a:ea typeface="Times New Roman"/>
              <a:cs typeface="Times New Roman"/>
              <a:sym typeface="Times New Roman"/>
            </a:endParaRPr>
          </a:p>
          <a:p>
            <a:pPr indent="-299085" lvl="0" marL="4572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Distributed MVC:</a:t>
            </a:r>
            <a:endParaRPr sz="1200">
              <a:solidFill>
                <a:schemeClr val="dk1"/>
              </a:solidFill>
              <a:latin typeface="Times New Roman"/>
              <a:ea typeface="Times New Roman"/>
              <a:cs typeface="Times New Roman"/>
              <a:sym typeface="Times New Roman"/>
            </a:endParaRPr>
          </a:p>
          <a:p>
            <a:pPr indent="-299085" lvl="1" marL="9144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Model: Entity classes and repositories.</a:t>
            </a:r>
            <a:endParaRPr sz="1200">
              <a:solidFill>
                <a:schemeClr val="dk1"/>
              </a:solidFill>
              <a:latin typeface="Times New Roman"/>
              <a:ea typeface="Times New Roman"/>
              <a:cs typeface="Times New Roman"/>
              <a:sym typeface="Times New Roman"/>
            </a:endParaRPr>
          </a:p>
          <a:p>
            <a:pPr indent="-299085" lvl="1" marL="9144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Controller: Spring Boot REST endpoints.</a:t>
            </a:r>
            <a:endParaRPr sz="1200">
              <a:solidFill>
                <a:schemeClr val="dk1"/>
              </a:solidFill>
              <a:latin typeface="Times New Roman"/>
              <a:ea typeface="Times New Roman"/>
              <a:cs typeface="Times New Roman"/>
              <a:sym typeface="Times New Roman"/>
            </a:endParaRPr>
          </a:p>
          <a:p>
            <a:pPr indent="-299085" lvl="1" marL="914400" rtl="0" algn="l">
              <a:spcBef>
                <a:spcPts val="0"/>
              </a:spcBef>
              <a:spcAft>
                <a:spcPts val="0"/>
              </a:spcAft>
              <a:buClr>
                <a:schemeClr val="dk1"/>
              </a:buClr>
              <a:buSzPct val="100000"/>
              <a:buFont typeface="Times New Roman"/>
              <a:buChar char="○"/>
            </a:pPr>
            <a:r>
              <a:rPr lang="en" sz="1200">
                <a:solidFill>
                  <a:schemeClr val="dk1"/>
                </a:solidFill>
                <a:latin typeface="Times New Roman"/>
                <a:ea typeface="Times New Roman"/>
                <a:cs typeface="Times New Roman"/>
                <a:sym typeface="Times New Roman"/>
              </a:rPr>
              <a:t>View: Frontend (HTML/CSS/JS).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202" name="Google Shape;202;p25"/>
          <p:cNvSpPr txBox="1"/>
          <p:nvPr>
            <p:ph idx="2" type="body"/>
          </p:nvPr>
        </p:nvSpPr>
        <p:spPr>
          <a:xfrm>
            <a:off x="787750" y="1141650"/>
            <a:ext cx="7763700" cy="36312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Distributed MVC</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SzPts val="1100"/>
              <a:buChar char="○"/>
            </a:pPr>
            <a:r>
              <a:rPr lang="en" sz="1200">
                <a:solidFill>
                  <a:srgbClr val="000000"/>
                </a:solidFill>
                <a:latin typeface="Times New Roman"/>
                <a:ea typeface="Times New Roman"/>
                <a:cs typeface="Times New Roman"/>
                <a:sym typeface="Times New Roman"/>
              </a:rPr>
              <a:t>Model: </a:t>
            </a:r>
            <a:r>
              <a:rPr lang="en" sz="1100">
                <a:solidFill>
                  <a:srgbClr val="000000"/>
                </a:solidFill>
                <a:latin typeface="Arial"/>
                <a:ea typeface="Arial"/>
                <a:cs typeface="Arial"/>
                <a:sym typeface="Arial"/>
              </a:rPr>
              <a:t>Represents the core data structure and database entities, including </a:t>
            </a:r>
            <a:r>
              <a:rPr lang="en" sz="1200">
                <a:solidFill>
                  <a:srgbClr val="188038"/>
                </a:solidFill>
                <a:latin typeface="Times New Roman"/>
                <a:ea typeface="Times New Roman"/>
                <a:cs typeface="Times New Roman"/>
                <a:sym typeface="Times New Roman"/>
              </a:rPr>
              <a:t>User</a:t>
            </a:r>
            <a:r>
              <a:rPr lang="en" sz="1200">
                <a:solidFill>
                  <a:srgbClr val="000000"/>
                </a:solidFill>
                <a:latin typeface="Times New Roman"/>
                <a:ea typeface="Times New Roman"/>
                <a:cs typeface="Times New Roman"/>
                <a:sym typeface="Times New Roman"/>
              </a:rPr>
              <a:t>, </a:t>
            </a:r>
            <a:r>
              <a:rPr lang="en" sz="1200">
                <a:solidFill>
                  <a:srgbClr val="188038"/>
                </a:solidFill>
                <a:latin typeface="Times New Roman"/>
                <a:ea typeface="Times New Roman"/>
                <a:cs typeface="Times New Roman"/>
                <a:sym typeface="Times New Roman"/>
              </a:rPr>
              <a:t>Ride</a:t>
            </a:r>
            <a:r>
              <a:rPr lang="en" sz="1200">
                <a:solidFill>
                  <a:srgbClr val="000000"/>
                </a:solidFill>
                <a:latin typeface="Times New Roman"/>
                <a:ea typeface="Times New Roman"/>
                <a:cs typeface="Times New Roman"/>
                <a:sym typeface="Times New Roman"/>
              </a:rPr>
              <a:t>,</a:t>
            </a:r>
            <a:r>
              <a:rPr lang="en" sz="1100">
                <a:solidFill>
                  <a:srgbClr val="000000"/>
                </a:solidFill>
                <a:latin typeface="Arial"/>
                <a:ea typeface="Arial"/>
                <a:cs typeface="Arial"/>
                <a:sym typeface="Arial"/>
              </a:rPr>
              <a:t> and others.</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View: Manages the frontend of the application using HTML/CSS/JS, allowing users to interact with the system.</a:t>
            </a:r>
            <a:endParaRPr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Clr>
                <a:srgbClr val="000000"/>
              </a:buClr>
              <a:buSzPts val="1100"/>
              <a:buChar char="○"/>
            </a:pPr>
            <a:r>
              <a:rPr lang="en" sz="1200">
                <a:solidFill>
                  <a:srgbClr val="000000"/>
                </a:solidFill>
                <a:latin typeface="Times New Roman"/>
                <a:ea typeface="Times New Roman"/>
                <a:cs typeface="Times New Roman"/>
                <a:sym typeface="Times New Roman"/>
              </a:rPr>
              <a:t>Controller: </a:t>
            </a:r>
            <a:r>
              <a:rPr lang="en">
                <a:solidFill>
                  <a:srgbClr val="000000"/>
                </a:solidFill>
                <a:latin typeface="Arial"/>
                <a:ea typeface="Arial"/>
                <a:cs typeface="Arial"/>
                <a:sym typeface="Arial"/>
              </a:rPr>
              <a:t>Responsible for handling HTTP requests and providing responses using Spring Boot RESTful API capabilities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Model</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000000"/>
                </a:solidFill>
                <a:latin typeface="Times New Roman"/>
                <a:ea typeface="Times New Roman"/>
                <a:cs typeface="Times New Roman"/>
                <a:sym typeface="Times New Roman"/>
              </a:rPr>
              <a:t>Core entities (</a:t>
            </a:r>
            <a:r>
              <a:rPr lang="en" sz="1200">
                <a:solidFill>
                  <a:srgbClr val="188038"/>
                </a:solidFill>
                <a:latin typeface="Times New Roman"/>
                <a:ea typeface="Times New Roman"/>
                <a:cs typeface="Times New Roman"/>
                <a:sym typeface="Times New Roman"/>
              </a:rPr>
              <a:t>USER</a:t>
            </a:r>
            <a:r>
              <a:rPr lang="en" sz="1200">
                <a:solidFill>
                  <a:srgbClr val="000000"/>
                </a:solidFill>
                <a:latin typeface="Times New Roman"/>
                <a:ea typeface="Times New Roman"/>
                <a:cs typeface="Times New Roman"/>
                <a:sym typeface="Times New Roman"/>
              </a:rPr>
              <a:t>, </a:t>
            </a:r>
            <a:r>
              <a:rPr lang="en" sz="1200">
                <a:solidFill>
                  <a:srgbClr val="188038"/>
                </a:solidFill>
                <a:latin typeface="Times New Roman"/>
                <a:ea typeface="Times New Roman"/>
                <a:cs typeface="Times New Roman"/>
                <a:sym typeface="Times New Roman"/>
              </a:rPr>
              <a:t>RIDE</a:t>
            </a:r>
            <a:r>
              <a:rPr lang="en" sz="1200">
                <a:solidFill>
                  <a:srgbClr val="000000"/>
                </a:solidFill>
                <a:latin typeface="Times New Roman"/>
                <a:ea typeface="Times New Roman"/>
                <a:cs typeface="Times New Roman"/>
                <a:sym typeface="Times New Roman"/>
              </a:rPr>
              <a:t>, etc.) manage data and business logic.</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JPA Repository</a:t>
            </a:r>
            <a:r>
              <a:rPr lang="en" sz="1200">
                <a:solidFill>
                  <a:srgbClr val="000000"/>
                </a:solidFill>
                <a:latin typeface="Times New Roman"/>
                <a:ea typeface="Times New Roman"/>
                <a:cs typeface="Times New Roman"/>
                <a:sym typeface="Times New Roman"/>
              </a:rPr>
              <a:t> (Supports the Model layer):</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000000"/>
                </a:solidFill>
                <a:latin typeface="Times New Roman"/>
                <a:ea typeface="Times New Roman"/>
                <a:cs typeface="Times New Roman"/>
                <a:sym typeface="Times New Roman"/>
              </a:rPr>
              <a:t>Simplifies database access with CRUD operations (</a:t>
            </a:r>
            <a:r>
              <a:rPr lang="en" sz="1200">
                <a:solidFill>
                  <a:srgbClr val="188038"/>
                </a:solidFill>
                <a:latin typeface="Times New Roman"/>
                <a:ea typeface="Times New Roman"/>
                <a:cs typeface="Times New Roman"/>
                <a:sym typeface="Times New Roman"/>
              </a:rPr>
              <a:t>UserRepository</a:t>
            </a:r>
            <a:r>
              <a:rPr lang="en" sz="1200">
                <a:solidFill>
                  <a:srgbClr val="000000"/>
                </a:solidFill>
                <a:latin typeface="Times New Roman"/>
                <a:ea typeface="Times New Roman"/>
                <a:cs typeface="Times New Roman"/>
                <a:sym typeface="Times New Roman"/>
              </a:rPr>
              <a:t>, </a:t>
            </a:r>
            <a:r>
              <a:rPr lang="en" sz="1200">
                <a:solidFill>
                  <a:srgbClr val="188038"/>
                </a:solidFill>
                <a:latin typeface="Times New Roman"/>
                <a:ea typeface="Times New Roman"/>
                <a:cs typeface="Times New Roman"/>
                <a:sym typeface="Times New Roman"/>
              </a:rPr>
              <a:t>Ride Repository</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DTO</a:t>
            </a:r>
            <a:r>
              <a:rPr lang="en" sz="1200">
                <a:solidFill>
                  <a:srgbClr val="000000"/>
                </a:solidFill>
                <a:latin typeface="Times New Roman"/>
                <a:ea typeface="Times New Roman"/>
                <a:cs typeface="Times New Roman"/>
                <a:sym typeface="Times New Roman"/>
              </a:rPr>
              <a:t> (Helps transfer data securely between layers):</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000000"/>
                </a:solidFill>
                <a:latin typeface="Times New Roman"/>
                <a:ea typeface="Times New Roman"/>
                <a:cs typeface="Times New Roman"/>
                <a:sym typeface="Times New Roman"/>
              </a:rPr>
              <a:t>Transfers required data securely between layers (</a:t>
            </a:r>
            <a:r>
              <a:rPr lang="en" sz="1200">
                <a:solidFill>
                  <a:srgbClr val="188038"/>
                </a:solidFill>
                <a:latin typeface="Times New Roman"/>
                <a:ea typeface="Times New Roman"/>
                <a:cs typeface="Times New Roman"/>
                <a:sym typeface="Times New Roman"/>
              </a:rPr>
              <a:t>UserDto</a:t>
            </a:r>
            <a:r>
              <a:rPr lang="en" sz="1200">
                <a:solidFill>
                  <a:srgbClr val="000000"/>
                </a:solidFill>
                <a:latin typeface="Times New Roman"/>
                <a:ea typeface="Times New Roman"/>
                <a:cs typeface="Times New Roman"/>
                <a:sym typeface="Times New Roman"/>
              </a:rPr>
              <a:t>, </a:t>
            </a:r>
            <a:r>
              <a:rPr lang="en" sz="1200">
                <a:solidFill>
                  <a:srgbClr val="188038"/>
                </a:solidFill>
                <a:latin typeface="Times New Roman"/>
                <a:ea typeface="Times New Roman"/>
                <a:cs typeface="Times New Roman"/>
                <a:sym typeface="Times New Roman"/>
              </a:rPr>
              <a:t>Ride Dto</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Controller</a:t>
            </a:r>
            <a:r>
              <a:rPr lang="en" sz="1200">
                <a:solidFill>
                  <a:srgbClr val="000000"/>
                </a:solidFill>
                <a:latin typeface="Times New Roman"/>
                <a:ea typeface="Times New Roman"/>
                <a:cs typeface="Times New Roman"/>
                <a:sym typeface="Times New Roman"/>
              </a:rPr>
              <a:t> (Handles interactions with the application):</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000000"/>
                </a:solidFill>
                <a:latin typeface="Times New Roman"/>
                <a:ea typeface="Times New Roman"/>
                <a:cs typeface="Times New Roman"/>
                <a:sym typeface="Times New Roman"/>
              </a:rPr>
              <a:t>Handles HTTP requests, interacts with services, and returns JSON (e.g., </a:t>
            </a:r>
            <a:r>
              <a:rPr lang="en" sz="1200">
                <a:solidFill>
                  <a:srgbClr val="188038"/>
                </a:solidFill>
                <a:latin typeface="Times New Roman"/>
                <a:ea typeface="Times New Roman"/>
                <a:cs typeface="Times New Roman"/>
                <a:sym typeface="Times New Roman"/>
              </a:rPr>
              <a:t>UserController</a:t>
            </a:r>
            <a:r>
              <a:rPr lang="en" sz="1200">
                <a:solidFill>
                  <a:srgbClr val="000000"/>
                </a:solidFill>
                <a:latin typeface="Times New Roman"/>
                <a:ea typeface="Times New Roman"/>
                <a:cs typeface="Times New Roman"/>
                <a:sym typeface="Times New Roman"/>
              </a:rPr>
              <a:t>, </a:t>
            </a:r>
            <a:r>
              <a:rPr lang="en" sz="1200">
                <a:solidFill>
                  <a:srgbClr val="188038"/>
                </a:solidFill>
                <a:latin typeface="Times New Roman"/>
                <a:ea typeface="Times New Roman"/>
                <a:cs typeface="Times New Roman"/>
                <a:sym typeface="Times New Roman"/>
              </a:rPr>
              <a:t>RideController</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Times New Roman"/>
                <a:ea typeface="Times New Roman"/>
                <a:cs typeface="Times New Roman"/>
                <a:sym typeface="Times New Roman"/>
              </a:rPr>
              <a:t>Service Layer</a:t>
            </a:r>
            <a:r>
              <a:rPr lang="en" sz="1200">
                <a:solidFill>
                  <a:srgbClr val="000000"/>
                </a:solidFill>
                <a:latin typeface="Times New Roman"/>
                <a:ea typeface="Times New Roman"/>
                <a:cs typeface="Times New Roman"/>
                <a:sym typeface="Times New Roman"/>
              </a:rPr>
              <a:t> (Encapsulates core business logic):</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000000"/>
                </a:solidFill>
                <a:latin typeface="Times New Roman"/>
                <a:ea typeface="Times New Roman"/>
                <a:cs typeface="Times New Roman"/>
                <a:sym typeface="Times New Roman"/>
              </a:rPr>
              <a:t>Encapsulates business logic (</a:t>
            </a:r>
            <a:r>
              <a:rPr lang="en" sz="1200">
                <a:solidFill>
                  <a:srgbClr val="188038"/>
                </a:solidFill>
                <a:latin typeface="Times New Roman"/>
                <a:ea typeface="Times New Roman"/>
                <a:cs typeface="Times New Roman"/>
                <a:sym typeface="Times New Roman"/>
              </a:rPr>
              <a:t>UserService</a:t>
            </a:r>
            <a:r>
              <a:rPr lang="en" sz="1200">
                <a:solidFill>
                  <a:srgbClr val="000000"/>
                </a:solidFill>
                <a:latin typeface="Times New Roman"/>
                <a:ea typeface="Times New Roman"/>
                <a:cs typeface="Times New Roman"/>
                <a:sym typeface="Times New Roman"/>
              </a:rPr>
              <a:t>, </a:t>
            </a:r>
            <a:r>
              <a:rPr lang="en" sz="1200">
                <a:solidFill>
                  <a:srgbClr val="188038"/>
                </a:solidFill>
                <a:latin typeface="Times New Roman"/>
                <a:ea typeface="Times New Roman"/>
                <a:cs typeface="Times New Roman"/>
                <a:sym typeface="Times New Roman"/>
              </a:rPr>
              <a:t>RideService</a:t>
            </a:r>
            <a:r>
              <a:rPr lang="en" sz="1200">
                <a:solidFill>
                  <a:srgbClr val="000000"/>
                </a:solidFill>
                <a:latin typeface="Times New Roman"/>
                <a:ea typeface="Times New Roman"/>
                <a:cs typeface="Times New Roman"/>
                <a:sym typeface="Times New Roman"/>
              </a:rPr>
              <a:t>) for modularity and testability.</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526800" y="471000"/>
            <a:ext cx="4045200" cy="1572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1800">
                <a:solidFill>
                  <a:srgbClr val="000000"/>
                </a:solidFill>
                <a:latin typeface="Times New Roman"/>
                <a:ea typeface="Times New Roman"/>
                <a:cs typeface="Times New Roman"/>
                <a:sym typeface="Times New Roman"/>
              </a:rPr>
              <a:t>Use cases</a:t>
            </a:r>
            <a:endParaRPr b="1"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08" name="Google Shape;208;p26"/>
          <p:cNvSpPr txBox="1"/>
          <p:nvPr>
            <p:ph idx="2" type="body"/>
          </p:nvPr>
        </p:nvSpPr>
        <p:spPr>
          <a:xfrm>
            <a:off x="3857100" y="724200"/>
            <a:ext cx="5286900" cy="369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9" name="Google Shape;209;p26"/>
          <p:cNvSpPr txBox="1"/>
          <p:nvPr>
            <p:ph idx="1" type="subTitle"/>
          </p:nvPr>
        </p:nvSpPr>
        <p:spPr>
          <a:xfrm>
            <a:off x="384050" y="914350"/>
            <a:ext cx="8039400" cy="3894600"/>
          </a:xfrm>
          <a:prstGeom prst="rect">
            <a:avLst/>
          </a:prstGeom>
        </p:spPr>
        <p:txBody>
          <a:bodyPr anchorCtr="0" anchor="t" bIns="91425" lIns="91425" spcFirstLastPara="1" rIns="91425" wrap="square" tIns="91425">
            <a:normAutofit fontScale="70000" lnSpcReduction="10000"/>
          </a:bodyPr>
          <a:lstStyle/>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Create Account:</a:t>
            </a:r>
            <a:r>
              <a:rPr lang="en">
                <a:solidFill>
                  <a:srgbClr val="000000"/>
                </a:solidFill>
                <a:latin typeface="Times New Roman"/>
                <a:ea typeface="Times New Roman"/>
                <a:cs typeface="Times New Roman"/>
                <a:sym typeface="Times New Roman"/>
              </a:rPr>
              <a:t> Users can create an account to use the application.</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Login/Logout:</a:t>
            </a:r>
            <a:r>
              <a:rPr lang="en">
                <a:solidFill>
                  <a:srgbClr val="000000"/>
                </a:solidFill>
                <a:latin typeface="Times New Roman"/>
                <a:ea typeface="Times New Roman"/>
                <a:cs typeface="Times New Roman"/>
                <a:sym typeface="Times New Roman"/>
              </a:rPr>
              <a:t> Users can log in and log out of the application.</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Setup Wallet:</a:t>
            </a:r>
            <a:r>
              <a:rPr lang="en">
                <a:solidFill>
                  <a:srgbClr val="000000"/>
                </a:solidFill>
                <a:latin typeface="Times New Roman"/>
                <a:ea typeface="Times New Roman"/>
                <a:cs typeface="Times New Roman"/>
                <a:sym typeface="Times New Roman"/>
              </a:rPr>
              <a:t> Users can set up a wallet to send and receive payments.</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Load Wallet:</a:t>
            </a:r>
            <a:r>
              <a:rPr lang="en">
                <a:solidFill>
                  <a:srgbClr val="000000"/>
                </a:solidFill>
                <a:latin typeface="Times New Roman"/>
                <a:ea typeface="Times New Roman"/>
                <a:cs typeface="Times New Roman"/>
                <a:sym typeface="Times New Roman"/>
              </a:rPr>
              <a:t> Users can add money to their wallet at any time.</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Add Vehicle:</a:t>
            </a:r>
            <a:r>
              <a:rPr lang="en">
                <a:solidFill>
                  <a:srgbClr val="000000"/>
                </a:solidFill>
                <a:latin typeface="Times New Roman"/>
                <a:ea typeface="Times New Roman"/>
                <a:cs typeface="Times New Roman"/>
                <a:sym typeface="Times New Roman"/>
              </a:rPr>
              <a:t> Users can add their vehicle details for later use when creating a ride.</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Create Ride:</a:t>
            </a:r>
            <a:r>
              <a:rPr lang="en">
                <a:solidFill>
                  <a:srgbClr val="000000"/>
                </a:solidFill>
                <a:latin typeface="Times New Roman"/>
                <a:ea typeface="Times New Roman"/>
                <a:cs typeface="Times New Roman"/>
                <a:sym typeface="Times New Roman"/>
              </a:rPr>
              <a:t> Users can pick a vehicle and create a one-time or recurring ride, specifying details such as start and end locations, the date for one-time rides, days of the week for recurring rides, and start time.</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Find Ride:</a:t>
            </a:r>
            <a:r>
              <a:rPr lang="en">
                <a:solidFill>
                  <a:srgbClr val="000000"/>
                </a:solidFill>
                <a:latin typeface="Times New Roman"/>
                <a:ea typeface="Times New Roman"/>
                <a:cs typeface="Times New Roman"/>
                <a:sym typeface="Times New Roman"/>
              </a:rPr>
              <a:t> Users can search for available rides (one-time or recurring) based on start location, destination location, and arrival time.</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Join Ride:</a:t>
            </a:r>
            <a:r>
              <a:rPr lang="en">
                <a:solidFill>
                  <a:srgbClr val="000000"/>
                </a:solidFill>
                <a:latin typeface="Times New Roman"/>
                <a:ea typeface="Times New Roman"/>
                <a:cs typeface="Times New Roman"/>
                <a:sym typeface="Times New Roman"/>
              </a:rPr>
              <a:t> Users can join an existing ride as a passenger.</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Cancel Ride:</a:t>
            </a:r>
            <a:r>
              <a:rPr lang="en">
                <a:solidFill>
                  <a:srgbClr val="000000"/>
                </a:solidFill>
                <a:latin typeface="Times New Roman"/>
                <a:ea typeface="Times New Roman"/>
                <a:cs typeface="Times New Roman"/>
                <a:sym typeface="Times New Roman"/>
              </a:rPr>
              <a:t> Users can cancel a ride they created or leave a ride they joined before the start time.</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View Owes/Owed:</a:t>
            </a:r>
            <a:r>
              <a:rPr lang="en">
                <a:solidFill>
                  <a:srgbClr val="000000"/>
                </a:solidFill>
                <a:latin typeface="Times New Roman"/>
                <a:ea typeface="Times New Roman"/>
                <a:cs typeface="Times New Roman"/>
                <a:sym typeface="Times New Roman"/>
              </a:rPr>
              <a:t> Users can view a summary of how much they owe and how much they are owed in the payments summary.</a:t>
            </a:r>
            <a:endParaRPr>
              <a:solidFill>
                <a:srgbClr val="000000"/>
              </a:solidFill>
              <a:latin typeface="Times New Roman"/>
              <a:ea typeface="Times New Roman"/>
              <a:cs typeface="Times New Roman"/>
              <a:sym typeface="Times New Roman"/>
            </a:endParaRPr>
          </a:p>
          <a:p>
            <a:pPr indent="-299720" lvl="0" marL="457200" rtl="0" algn="just">
              <a:lnSpc>
                <a:spcPct val="150000"/>
              </a:lnSpc>
              <a:spcBef>
                <a:spcPts val="0"/>
              </a:spcBef>
              <a:spcAft>
                <a:spcPts val="0"/>
              </a:spcAft>
              <a:buClr>
                <a:srgbClr val="000000"/>
              </a:buClr>
              <a:buSzPct val="100000"/>
              <a:buFont typeface="Times New Roman"/>
              <a:buChar char="●"/>
            </a:pPr>
            <a:r>
              <a:rPr b="1" lang="en">
                <a:solidFill>
                  <a:srgbClr val="000000"/>
                </a:solidFill>
                <a:latin typeface="Times New Roman"/>
                <a:ea typeface="Times New Roman"/>
                <a:cs typeface="Times New Roman"/>
                <a:sym typeface="Times New Roman"/>
              </a:rPr>
              <a:t>Make Payment:</a:t>
            </a:r>
            <a:r>
              <a:rPr lang="en">
                <a:solidFill>
                  <a:srgbClr val="000000"/>
                </a:solidFill>
                <a:latin typeface="Times New Roman"/>
                <a:ea typeface="Times New Roman"/>
                <a:cs typeface="Times New Roman"/>
                <a:sym typeface="Times New Roman"/>
              </a:rPr>
              <a:t> Users can make payments for completed rides.</a:t>
            </a:r>
            <a:endParaRPr>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1D35"/>
                </a:solidFill>
                <a:latin typeface="Times New Roman"/>
                <a:ea typeface="Times New Roman"/>
                <a:cs typeface="Times New Roman"/>
                <a:sym typeface="Times New Roman"/>
              </a:rPr>
              <a:t>Use Case Diagram</a:t>
            </a:r>
            <a:endParaRPr sz="1800">
              <a:solidFill>
                <a:srgbClr val="001D35"/>
              </a:solidFill>
              <a:latin typeface="Times New Roman"/>
              <a:ea typeface="Times New Roman"/>
              <a:cs typeface="Times New Roman"/>
              <a:sym typeface="Times New Roman"/>
            </a:endParaRPr>
          </a:p>
        </p:txBody>
      </p:sp>
      <p:sp>
        <p:nvSpPr>
          <p:cNvPr id="215" name="Google Shape;215;p27"/>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27"/>
          <p:cNvPicPr preferRelativeResize="0"/>
          <p:nvPr/>
        </p:nvPicPr>
        <p:blipFill>
          <a:blip r:embed="rId3">
            <a:alphaModFix/>
          </a:blip>
          <a:stretch>
            <a:fillRect/>
          </a:stretch>
        </p:blipFill>
        <p:spPr>
          <a:xfrm>
            <a:off x="864875" y="1839725"/>
            <a:ext cx="7786849" cy="2619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819150" y="360700"/>
            <a:ext cx="6424200" cy="705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800">
                <a:solidFill>
                  <a:schemeClr val="dk2"/>
                </a:solidFill>
                <a:latin typeface="Times New Roman"/>
                <a:ea typeface="Times New Roman"/>
                <a:cs typeface="Times New Roman"/>
                <a:sym typeface="Times New Roman"/>
              </a:rPr>
              <a:t>Payments and Transaction Management</a:t>
            </a:r>
            <a:endParaRPr b="1" sz="1800">
              <a:solidFill>
                <a:schemeClr val="dk2"/>
              </a:solidFill>
              <a:latin typeface="Times New Roman"/>
              <a:ea typeface="Times New Roman"/>
              <a:cs typeface="Times New Roman"/>
              <a:sym typeface="Times New Roman"/>
            </a:endParaRPr>
          </a:p>
        </p:txBody>
      </p:sp>
      <p:sp>
        <p:nvSpPr>
          <p:cNvPr id="222" name="Google Shape;222;p28"/>
          <p:cNvSpPr txBox="1"/>
          <p:nvPr>
            <p:ph idx="2" type="body"/>
          </p:nvPr>
        </p:nvSpPr>
        <p:spPr>
          <a:xfrm>
            <a:off x="819150" y="1065700"/>
            <a:ext cx="7053000" cy="41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latin typeface="Times New Roman"/>
                <a:ea typeface="Times New Roman"/>
                <a:cs typeface="Times New Roman"/>
                <a:sym typeface="Times New Roman"/>
              </a:rPr>
              <a:t>1. </a:t>
            </a:r>
            <a:r>
              <a:rPr b="1" lang="en" sz="1150">
                <a:latin typeface="Times New Roman"/>
                <a:ea typeface="Times New Roman"/>
                <a:cs typeface="Times New Roman"/>
                <a:sym typeface="Times New Roman"/>
              </a:rPr>
              <a:t>One-Time Rides:</a:t>
            </a:r>
            <a:endParaRPr b="1" sz="1150">
              <a:latin typeface="Times New Roman"/>
              <a:ea typeface="Times New Roman"/>
              <a:cs typeface="Times New Roman"/>
              <a:sym typeface="Times New Roman"/>
            </a:endParaRPr>
          </a:p>
          <a:p>
            <a:pPr indent="-301625" lvl="0" marL="457200" rtl="0" algn="l">
              <a:spcBef>
                <a:spcPts val="1200"/>
              </a:spcBef>
              <a:spcAft>
                <a:spcPts val="0"/>
              </a:spcAft>
              <a:buSzPts val="1150"/>
              <a:buFont typeface="Times New Roman"/>
              <a:buChar char="●"/>
            </a:pPr>
            <a:r>
              <a:rPr lang="en" sz="1150">
                <a:latin typeface="Times New Roman"/>
                <a:ea typeface="Times New Roman"/>
                <a:cs typeface="Times New Roman"/>
                <a:sym typeface="Times New Roman"/>
              </a:rPr>
              <a:t>A transaction is generated for a passenger as soon as they join a one-time ride.</a:t>
            </a:r>
            <a:endParaRPr sz="1150">
              <a:latin typeface="Times New Roman"/>
              <a:ea typeface="Times New Roman"/>
              <a:cs typeface="Times New Roman"/>
              <a:sym typeface="Times New Roman"/>
            </a:endParaRPr>
          </a:p>
          <a:p>
            <a:pPr indent="-301625" lvl="0" marL="457200" rtl="0" algn="l">
              <a:spcBef>
                <a:spcPts val="0"/>
              </a:spcBef>
              <a:spcAft>
                <a:spcPts val="0"/>
              </a:spcAft>
              <a:buSzPts val="1150"/>
              <a:buFont typeface="Times New Roman"/>
              <a:buChar char="●"/>
            </a:pPr>
            <a:r>
              <a:rPr lang="en" sz="1150">
                <a:latin typeface="Times New Roman"/>
                <a:ea typeface="Times New Roman"/>
                <a:cs typeface="Times New Roman"/>
                <a:sym typeface="Times New Roman"/>
              </a:rPr>
              <a:t>Once the ride is completed, the passenger can make the payment, and the transaction is marked as completed.</a:t>
            </a:r>
            <a:endParaRPr sz="1150">
              <a:latin typeface="Times New Roman"/>
              <a:ea typeface="Times New Roman"/>
              <a:cs typeface="Times New Roman"/>
              <a:sym typeface="Times New Roman"/>
            </a:endParaRPr>
          </a:p>
          <a:p>
            <a:pPr indent="0" lvl="0" marL="0" rtl="0" algn="l">
              <a:spcBef>
                <a:spcPts val="1200"/>
              </a:spcBef>
              <a:spcAft>
                <a:spcPts val="0"/>
              </a:spcAft>
              <a:buNone/>
            </a:pPr>
            <a:r>
              <a:rPr b="1" lang="en" sz="1150">
                <a:latin typeface="Times New Roman"/>
                <a:ea typeface="Times New Roman"/>
                <a:cs typeface="Times New Roman"/>
                <a:sym typeface="Times New Roman"/>
              </a:rPr>
              <a:t>2. Recurring Rides:</a:t>
            </a:r>
            <a:endParaRPr b="1" sz="1150">
              <a:latin typeface="Times New Roman"/>
              <a:ea typeface="Times New Roman"/>
              <a:cs typeface="Times New Roman"/>
              <a:sym typeface="Times New Roman"/>
            </a:endParaRPr>
          </a:p>
          <a:p>
            <a:pPr indent="-301625" lvl="0" marL="457200" rtl="0" algn="l">
              <a:spcBef>
                <a:spcPts val="1200"/>
              </a:spcBef>
              <a:spcAft>
                <a:spcPts val="0"/>
              </a:spcAft>
              <a:buSzPts val="1150"/>
              <a:buFont typeface="Times New Roman"/>
              <a:buChar char="●"/>
            </a:pPr>
            <a:r>
              <a:rPr lang="en" sz="1150">
                <a:latin typeface="Times New Roman"/>
                <a:ea typeface="Times New Roman"/>
                <a:cs typeface="Times New Roman"/>
                <a:sym typeface="Times New Roman"/>
              </a:rPr>
              <a:t>A cron job runs every night at 12 a.m. to check for recurring rides scheduled for the current day.</a:t>
            </a:r>
            <a:endParaRPr sz="1150">
              <a:latin typeface="Times New Roman"/>
              <a:ea typeface="Times New Roman"/>
              <a:cs typeface="Times New Roman"/>
              <a:sym typeface="Times New Roman"/>
            </a:endParaRPr>
          </a:p>
          <a:p>
            <a:pPr indent="-301625" lvl="0" marL="457200" rtl="0" algn="l">
              <a:spcBef>
                <a:spcPts val="0"/>
              </a:spcBef>
              <a:spcAft>
                <a:spcPts val="0"/>
              </a:spcAft>
              <a:buSzPts val="1150"/>
              <a:buFont typeface="Times New Roman"/>
              <a:buChar char="●"/>
            </a:pPr>
            <a:r>
              <a:rPr lang="en" sz="1150">
                <a:latin typeface="Times New Roman"/>
                <a:ea typeface="Times New Roman"/>
                <a:cs typeface="Times New Roman"/>
                <a:sym typeface="Times New Roman"/>
              </a:rPr>
              <a:t>For each recurring ride on that day, a corresponding one-time ride is created along with the participants and their transactions.</a:t>
            </a:r>
            <a:endParaRPr sz="1150">
              <a:latin typeface="Times New Roman"/>
              <a:ea typeface="Times New Roman"/>
              <a:cs typeface="Times New Roman"/>
              <a:sym typeface="Times New Roman"/>
            </a:endParaRPr>
          </a:p>
          <a:p>
            <a:pPr indent="-301625" lvl="0" marL="457200" rtl="0" algn="l">
              <a:spcBef>
                <a:spcPts val="0"/>
              </a:spcBef>
              <a:spcAft>
                <a:spcPts val="0"/>
              </a:spcAft>
              <a:buSzPts val="1150"/>
              <a:buFont typeface="Times New Roman"/>
              <a:buChar char="●"/>
            </a:pPr>
            <a:r>
              <a:rPr lang="en" sz="1150">
                <a:latin typeface="Times New Roman"/>
                <a:ea typeface="Times New Roman"/>
                <a:cs typeface="Times New Roman"/>
                <a:sym typeface="Times New Roman"/>
              </a:rPr>
              <a:t>This ensures participants only deal with payments for completed rides.</a:t>
            </a:r>
            <a:endParaRPr sz="1150">
              <a:latin typeface="Times New Roman"/>
              <a:ea typeface="Times New Roman"/>
              <a:cs typeface="Times New Roman"/>
              <a:sym typeface="Times New Roman"/>
            </a:endParaRPr>
          </a:p>
          <a:p>
            <a:pPr indent="0" lvl="0" marL="0" rtl="0" algn="l">
              <a:spcBef>
                <a:spcPts val="1200"/>
              </a:spcBef>
              <a:spcAft>
                <a:spcPts val="0"/>
              </a:spcAft>
              <a:buNone/>
            </a:pPr>
            <a:r>
              <a:rPr b="1" lang="en" sz="1150">
                <a:latin typeface="Times New Roman"/>
                <a:ea typeface="Times New Roman"/>
                <a:cs typeface="Times New Roman"/>
                <a:sym typeface="Times New Roman"/>
              </a:rPr>
              <a:t>3. Edge Case:</a:t>
            </a:r>
            <a:endParaRPr b="1" sz="1150">
              <a:latin typeface="Times New Roman"/>
              <a:ea typeface="Times New Roman"/>
              <a:cs typeface="Times New Roman"/>
              <a:sym typeface="Times New Roman"/>
            </a:endParaRPr>
          </a:p>
          <a:p>
            <a:pPr indent="-301625" lvl="0" marL="457200" rtl="0" algn="l">
              <a:spcBef>
                <a:spcPts val="1200"/>
              </a:spcBef>
              <a:spcAft>
                <a:spcPts val="0"/>
              </a:spcAft>
              <a:buSzPts val="1150"/>
              <a:buFont typeface="Times New Roman"/>
              <a:buChar char="●"/>
            </a:pPr>
            <a:r>
              <a:rPr lang="en" sz="1150">
                <a:latin typeface="Times New Roman"/>
                <a:ea typeface="Times New Roman"/>
                <a:cs typeface="Times New Roman"/>
                <a:sym typeface="Times New Roman"/>
              </a:rPr>
              <a:t>If a recurring ride’s start time is ahead and includes the current day in its schedule, it also handles creating the one-time ride and its associated data at the time of the initial request.</a:t>
            </a:r>
            <a:endParaRPr sz="115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242250" y="845600"/>
            <a:ext cx="2798700" cy="31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400">
                <a:solidFill>
                  <a:srgbClr val="000000"/>
                </a:solidFill>
                <a:latin typeface="Times New Roman"/>
                <a:ea typeface="Times New Roman"/>
                <a:cs typeface="Times New Roman"/>
                <a:sym typeface="Times New Roman"/>
              </a:rPr>
              <a:t>Class Diagram:</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228" name="Google Shape;228;p29"/>
          <p:cNvSpPr txBox="1"/>
          <p:nvPr>
            <p:ph idx="1" type="subTitle"/>
          </p:nvPr>
        </p:nvSpPr>
        <p:spPr>
          <a:xfrm>
            <a:off x="242250" y="1365800"/>
            <a:ext cx="4378200" cy="23388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1200"/>
              </a:spcAft>
              <a:buClr>
                <a:schemeClr val="dk1"/>
              </a:buClr>
              <a:buSzPts val="1100"/>
              <a:buFont typeface="Arial"/>
              <a:buNone/>
            </a:pPr>
            <a:r>
              <a:rPr lang="en" sz="1200">
                <a:solidFill>
                  <a:srgbClr val="000000"/>
                </a:solidFill>
                <a:latin typeface="Times New Roman"/>
                <a:ea typeface="Times New Roman"/>
                <a:cs typeface="Times New Roman"/>
                <a:sym typeface="Times New Roman"/>
              </a:rPr>
              <a:t>The diagram represents a carpooling system where a user can own multiple vehicles and participate in multiple rides. Each vehicle belongs to a specific user and includes details such as number, type, and seat count. Rides are created by users, linked to a vehicle, and associated with specific locations for pickup and drop-off. Rides also include details like start time, end time, available seats, and ride status. Ride participants are users who join rides, either as drivers or passengers, with roles and statuses tracked for each participant. Locations are fined by latitude, longitude, and address, representing the start and destination points of a ride. Fares are tied to specific rides, including the amount and status, such as pending or completed. The relationships between these entities define how users interact with vehicles, rides, locations, and payments in the carpooling system.</a:t>
            </a:r>
            <a:endParaRPr>
              <a:solidFill>
                <a:srgbClr val="000000"/>
              </a:solidFill>
            </a:endParaRPr>
          </a:p>
        </p:txBody>
      </p:sp>
      <p:sp>
        <p:nvSpPr>
          <p:cNvPr id="229" name="Google Shape;229;p29"/>
          <p:cNvSpPr txBox="1"/>
          <p:nvPr>
            <p:ph idx="2" type="body"/>
          </p:nvPr>
        </p:nvSpPr>
        <p:spPr>
          <a:xfrm>
            <a:off x="310500" y="1252750"/>
            <a:ext cx="4310100" cy="29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pic>
        <p:nvPicPr>
          <p:cNvPr id="230" name="Google Shape;230;p29"/>
          <p:cNvPicPr preferRelativeResize="0"/>
          <p:nvPr/>
        </p:nvPicPr>
        <p:blipFill>
          <a:blip r:embed="rId3">
            <a:alphaModFix/>
          </a:blip>
          <a:stretch>
            <a:fillRect/>
          </a:stretch>
        </p:blipFill>
        <p:spPr>
          <a:xfrm>
            <a:off x="4668875" y="0"/>
            <a:ext cx="437825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265500" y="1233175"/>
            <a:ext cx="4045200" cy="684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1400">
                <a:solidFill>
                  <a:srgbClr val="000000"/>
                </a:solidFill>
                <a:latin typeface="Times New Roman"/>
                <a:ea typeface="Times New Roman"/>
                <a:cs typeface="Times New Roman"/>
                <a:sym typeface="Times New Roman"/>
              </a:rPr>
              <a:t>Activity Diagram:</a:t>
            </a:r>
            <a:endParaRPr>
              <a:solidFill>
                <a:srgbClr val="000000"/>
              </a:solidFill>
            </a:endParaRPr>
          </a:p>
        </p:txBody>
      </p:sp>
      <p:sp>
        <p:nvSpPr>
          <p:cNvPr id="236" name="Google Shape;236;p30"/>
          <p:cNvSpPr txBox="1"/>
          <p:nvPr>
            <p:ph idx="1" type="subTitle"/>
          </p:nvPr>
        </p:nvSpPr>
        <p:spPr>
          <a:xfrm>
            <a:off x="265500" y="2276325"/>
            <a:ext cx="3250800" cy="176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200">
                <a:solidFill>
                  <a:srgbClr val="000000"/>
                </a:solidFill>
                <a:latin typeface="Times New Roman"/>
                <a:ea typeface="Times New Roman"/>
                <a:cs typeface="Times New Roman"/>
                <a:sym typeface="Times New Roman"/>
              </a:rPr>
              <a:t>This activity diagram outlines the main activities in the Carpooling Ride Sharing Application, including user authentication, creating rides, validating ride details, saving rides, joining rides, canceling rides, and making payments</a:t>
            </a:r>
            <a:endParaRPr>
              <a:solidFill>
                <a:srgbClr val="000000"/>
              </a:solidFill>
            </a:endParaRPr>
          </a:p>
        </p:txBody>
      </p:sp>
      <p:sp>
        <p:nvSpPr>
          <p:cNvPr id="237" name="Google Shape;237;p30"/>
          <p:cNvSpPr txBox="1"/>
          <p:nvPr>
            <p:ph idx="2" type="body"/>
          </p:nvPr>
        </p:nvSpPr>
        <p:spPr>
          <a:xfrm>
            <a:off x="-149900" y="1792000"/>
            <a:ext cx="6593400" cy="165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38" name="Google Shape;238;p30"/>
          <p:cNvPicPr preferRelativeResize="0"/>
          <p:nvPr/>
        </p:nvPicPr>
        <p:blipFill>
          <a:blip r:embed="rId3">
            <a:alphaModFix/>
          </a:blip>
          <a:stretch>
            <a:fillRect/>
          </a:stretch>
        </p:blipFill>
        <p:spPr>
          <a:xfrm>
            <a:off x="3680850" y="78125"/>
            <a:ext cx="5463148" cy="4987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19150" y="845600"/>
            <a:ext cx="64242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UML Diagram</a:t>
            </a:r>
            <a:endParaRPr/>
          </a:p>
          <a:p>
            <a:pPr indent="0" lvl="0" marL="0" rtl="0" algn="l">
              <a:spcBef>
                <a:spcPts val="0"/>
              </a:spcBef>
              <a:spcAft>
                <a:spcPts val="0"/>
              </a:spcAft>
              <a:buNone/>
            </a:pPr>
            <a:r>
              <a:t/>
            </a:r>
            <a:endParaRPr/>
          </a:p>
        </p:txBody>
      </p:sp>
      <p:sp>
        <p:nvSpPr>
          <p:cNvPr id="244" name="Google Shape;244;p31"/>
          <p:cNvSpPr txBox="1"/>
          <p:nvPr>
            <p:ph idx="1" type="subTitle"/>
          </p:nvPr>
        </p:nvSpPr>
        <p:spPr>
          <a:xfrm>
            <a:off x="819150" y="1550700"/>
            <a:ext cx="5859900" cy="39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Carpooling RideSharing:</a:t>
            </a:r>
            <a:endParaRPr/>
          </a:p>
        </p:txBody>
      </p:sp>
      <p:sp>
        <p:nvSpPr>
          <p:cNvPr id="245" name="Google Shape;245;p31"/>
          <p:cNvSpPr txBox="1"/>
          <p:nvPr>
            <p:ph idx="2" type="body"/>
          </p:nvPr>
        </p:nvSpPr>
        <p:spPr>
          <a:xfrm>
            <a:off x="819150" y="1884475"/>
            <a:ext cx="2264700" cy="23877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00000"/>
              </a:lnSpc>
              <a:spcBef>
                <a:spcPts val="1200"/>
              </a:spcBef>
              <a:spcAft>
                <a:spcPts val="0"/>
              </a:spcAft>
              <a:buNone/>
            </a:pPr>
            <a:r>
              <a:rPr lang="en" sz="1200">
                <a:solidFill>
                  <a:srgbClr val="000000"/>
                </a:solidFill>
                <a:latin typeface="Times New Roman"/>
                <a:ea typeface="Times New Roman"/>
                <a:cs typeface="Times New Roman"/>
                <a:sym typeface="Times New Roman"/>
              </a:rPr>
              <a:t>This UML diagram represents a carpooling system, detailing key entities like User, Vehicle, Ride, Location, </a:t>
            </a:r>
            <a:r>
              <a:rPr lang="en" sz="1200">
                <a:solidFill>
                  <a:srgbClr val="000000"/>
                </a:solidFill>
                <a:latin typeface="Times New Roman"/>
                <a:ea typeface="Times New Roman"/>
                <a:cs typeface="Times New Roman"/>
                <a:sym typeface="Times New Roman"/>
              </a:rPr>
              <a:t>Ride Participant</a:t>
            </a:r>
            <a:r>
              <a:rPr lang="en" sz="1200">
                <a:solidFill>
                  <a:srgbClr val="000000"/>
                </a:solidFill>
                <a:latin typeface="Times New Roman"/>
                <a:ea typeface="Times New Roman"/>
                <a:cs typeface="Times New Roman"/>
                <a:sym typeface="Times New Roman"/>
              </a:rPr>
              <a:t>, and Fare. It illustrates how users can own vehicles, create or join rides, and manage their roles as drivers or passengers. The system supports ride management with pickup and destination locations, fare calculation, and role-based participation. Enumerations like RideStatus define the state of rides and payments, ensuring a structured and efficient process for booking and sharing rides.</a:t>
            </a:r>
            <a:endParaRPr sz="1200">
              <a:solidFill>
                <a:srgbClr val="000000"/>
              </a:solidFill>
              <a:latin typeface="Times New Roman"/>
              <a:ea typeface="Times New Roman"/>
              <a:cs typeface="Times New Roman"/>
              <a:sym typeface="Times New Roman"/>
            </a:endParaRPr>
          </a:p>
          <a:p>
            <a:pPr indent="0" lvl="0" marL="0" rtl="0" algn="ctr">
              <a:spcBef>
                <a:spcPts val="1200"/>
              </a:spcBef>
              <a:spcAft>
                <a:spcPts val="1200"/>
              </a:spcAft>
              <a:buNone/>
            </a:pPr>
            <a:r>
              <a:t/>
            </a:r>
            <a:endParaRPr/>
          </a:p>
        </p:txBody>
      </p:sp>
      <p:pic>
        <p:nvPicPr>
          <p:cNvPr id="246" name="Google Shape;246;p31"/>
          <p:cNvPicPr preferRelativeResize="0"/>
          <p:nvPr/>
        </p:nvPicPr>
        <p:blipFill>
          <a:blip r:embed="rId3">
            <a:alphaModFix/>
          </a:blip>
          <a:stretch>
            <a:fillRect/>
          </a:stretch>
        </p:blipFill>
        <p:spPr>
          <a:xfrm>
            <a:off x="3131700" y="374750"/>
            <a:ext cx="5859901" cy="4432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1858700" y="-2033950"/>
            <a:ext cx="5361300" cy="1184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135" name="Google Shape;135;p14"/>
          <p:cNvSpPr txBox="1"/>
          <p:nvPr>
            <p:ph idx="1" type="subTitle"/>
          </p:nvPr>
        </p:nvSpPr>
        <p:spPr>
          <a:xfrm>
            <a:off x="1066475" y="651675"/>
            <a:ext cx="7593600" cy="35352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None/>
            </a:pPr>
            <a:r>
              <a:rPr lang="en" sz="1200">
                <a:latin typeface="Times New Roman"/>
                <a:ea typeface="Times New Roman"/>
                <a:cs typeface="Times New Roman"/>
                <a:sym typeface="Times New Roman"/>
              </a:rPr>
              <a:t>                          </a:t>
            </a:r>
            <a:r>
              <a:rPr b="1" lang="en" sz="1700">
                <a:solidFill>
                  <a:srgbClr val="F6B26B"/>
                </a:solidFill>
                <a:latin typeface="Times New Roman"/>
                <a:ea typeface="Times New Roman"/>
                <a:cs typeface="Times New Roman"/>
                <a:sym typeface="Times New Roman"/>
              </a:rPr>
              <a:t>CarPooling Ride Sharing App-</a:t>
            </a:r>
            <a:r>
              <a:rPr lang="en" sz="1200">
                <a:solidFill>
                  <a:srgbClr val="F6B26B"/>
                </a:solidFill>
                <a:latin typeface="Times New Roman"/>
                <a:ea typeface="Times New Roman"/>
                <a:cs typeface="Times New Roman"/>
                <a:sym typeface="Times New Roman"/>
              </a:rPr>
              <a:t> </a:t>
            </a:r>
            <a:r>
              <a:rPr b="1" lang="en" sz="1700">
                <a:solidFill>
                  <a:srgbClr val="F6B26B"/>
                </a:solidFill>
                <a:latin typeface="Times New Roman"/>
                <a:ea typeface="Times New Roman"/>
                <a:cs typeface="Times New Roman"/>
                <a:sym typeface="Times New Roman"/>
              </a:rPr>
              <a:t>Design</a:t>
            </a:r>
            <a:endParaRPr sz="1200">
              <a:solidFill>
                <a:srgbClr val="F6B26B"/>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A</a:t>
            </a:r>
            <a:r>
              <a:rPr lang="en" sz="1400">
                <a:solidFill>
                  <a:srgbClr val="000000"/>
                </a:solidFill>
                <a:latin typeface="Times New Roman"/>
                <a:ea typeface="Times New Roman"/>
                <a:cs typeface="Times New Roman"/>
                <a:sym typeface="Times New Roman"/>
              </a:rPr>
              <a:t> ride-sharing platform that connects drivers and passengers traveling the same  routes, helping reduce costs and carbon emissions.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 sz="1400">
                <a:solidFill>
                  <a:srgbClr val="000000"/>
                </a:solidFill>
                <a:latin typeface="Times New Roman"/>
                <a:ea typeface="Times New Roman"/>
                <a:cs typeface="Times New Roman"/>
                <a:sym typeface="Times New Roman"/>
              </a:rPr>
              <a:t>Requirement Analysis:</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1</a:t>
            </a:r>
            <a:r>
              <a:rPr lang="en" sz="1400">
                <a:solidFill>
                  <a:srgbClr val="000000"/>
                </a:solidFill>
                <a:latin typeface="Times New Roman"/>
                <a:ea typeface="Times New Roman"/>
                <a:cs typeface="Times New Roman"/>
                <a:sym typeface="Times New Roman"/>
              </a:rPr>
              <a:t>. User Profiles: Both drivers and passengers create profiles.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2. Route Matching: The system matches passengers with drivers heading to the same destination at a</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similar time.</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3. Fare Splitting: Automatically calculate and split fares between passengers, with secure in-app payments.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4.  Ride Scheduling: Users can schedule future rides or set up recurring carpooling for daily commutes.</a:t>
            </a:r>
            <a:endParaRPr sz="14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rgbClr val="000000"/>
              </a:solidFill>
            </a:endParaRPr>
          </a:p>
        </p:txBody>
      </p:sp>
      <p:sp>
        <p:nvSpPr>
          <p:cNvPr id="136" name="Google Shape;136;p14"/>
          <p:cNvSpPr txBox="1"/>
          <p:nvPr/>
        </p:nvSpPr>
        <p:spPr>
          <a:xfrm>
            <a:off x="3702900" y="947975"/>
            <a:ext cx="54411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819150" y="324050"/>
            <a:ext cx="7505700" cy="9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 [ Code]</a:t>
            </a:r>
            <a:endParaRPr/>
          </a:p>
        </p:txBody>
      </p:sp>
      <p:sp>
        <p:nvSpPr>
          <p:cNvPr id="252" name="Google Shape;252;p32"/>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3" name="Google Shape;253;p32"/>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32"/>
          <p:cNvPicPr preferRelativeResize="0"/>
          <p:nvPr/>
        </p:nvPicPr>
        <p:blipFill>
          <a:blip r:embed="rId3">
            <a:alphaModFix/>
          </a:blip>
          <a:stretch>
            <a:fillRect/>
          </a:stretch>
        </p:blipFill>
        <p:spPr>
          <a:xfrm>
            <a:off x="945550" y="1254475"/>
            <a:ext cx="3151826" cy="3388200"/>
          </a:xfrm>
          <a:prstGeom prst="rect">
            <a:avLst/>
          </a:prstGeom>
          <a:noFill/>
          <a:ln>
            <a:noFill/>
          </a:ln>
        </p:spPr>
      </p:pic>
      <p:pic>
        <p:nvPicPr>
          <p:cNvPr id="255" name="Google Shape;255;p32"/>
          <p:cNvPicPr preferRelativeResize="0"/>
          <p:nvPr/>
        </p:nvPicPr>
        <p:blipFill>
          <a:blip r:embed="rId4">
            <a:alphaModFix/>
          </a:blip>
          <a:stretch>
            <a:fillRect/>
          </a:stretch>
        </p:blipFill>
        <p:spPr>
          <a:xfrm>
            <a:off x="4396975" y="1254475"/>
            <a:ext cx="4169499" cy="3336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cont]</a:t>
            </a:r>
            <a:endParaRPr/>
          </a:p>
        </p:txBody>
      </p:sp>
      <p:sp>
        <p:nvSpPr>
          <p:cNvPr id="261" name="Google Shape;261;p33"/>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2" name="Google Shape;262;p33"/>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33"/>
          <p:cNvPicPr preferRelativeResize="0"/>
          <p:nvPr/>
        </p:nvPicPr>
        <p:blipFill>
          <a:blip r:embed="rId3">
            <a:alphaModFix/>
          </a:blip>
          <a:stretch>
            <a:fillRect/>
          </a:stretch>
        </p:blipFill>
        <p:spPr>
          <a:xfrm>
            <a:off x="978700" y="1926175"/>
            <a:ext cx="3486751" cy="2825325"/>
          </a:xfrm>
          <a:prstGeom prst="rect">
            <a:avLst/>
          </a:prstGeom>
          <a:noFill/>
          <a:ln>
            <a:noFill/>
          </a:ln>
        </p:spPr>
      </p:pic>
      <p:pic>
        <p:nvPicPr>
          <p:cNvPr id="264" name="Google Shape;264;p33"/>
          <p:cNvPicPr preferRelativeResize="0"/>
          <p:nvPr/>
        </p:nvPicPr>
        <p:blipFill>
          <a:blip r:embed="rId4">
            <a:alphaModFix/>
          </a:blip>
          <a:stretch>
            <a:fillRect/>
          </a:stretch>
        </p:blipFill>
        <p:spPr>
          <a:xfrm>
            <a:off x="4616025" y="1926175"/>
            <a:ext cx="3486749" cy="2781425"/>
          </a:xfrm>
          <a:prstGeom prst="rect">
            <a:avLst/>
          </a:prstGeom>
          <a:noFill/>
          <a:ln>
            <a:noFill/>
          </a:ln>
        </p:spPr>
      </p:pic>
      <p:pic>
        <p:nvPicPr>
          <p:cNvPr id="265" name="Google Shape;265;p33"/>
          <p:cNvPicPr preferRelativeResize="0"/>
          <p:nvPr/>
        </p:nvPicPr>
        <p:blipFill>
          <a:blip r:embed="rId5">
            <a:alphaModFix/>
          </a:blip>
          <a:stretch>
            <a:fillRect/>
          </a:stretch>
        </p:blipFill>
        <p:spPr>
          <a:xfrm>
            <a:off x="978700" y="382525"/>
            <a:ext cx="4736299" cy="149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Tables:</a:t>
            </a:r>
            <a:endParaRPr/>
          </a:p>
        </p:txBody>
      </p:sp>
      <p:sp>
        <p:nvSpPr>
          <p:cNvPr id="271" name="Google Shape;271;p34"/>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2" name="Google Shape;272;p34"/>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3" name="Google Shape;273;p34"/>
          <p:cNvPicPr preferRelativeResize="0"/>
          <p:nvPr/>
        </p:nvPicPr>
        <p:blipFill>
          <a:blip r:embed="rId3">
            <a:alphaModFix/>
          </a:blip>
          <a:stretch>
            <a:fillRect/>
          </a:stretch>
        </p:blipFill>
        <p:spPr>
          <a:xfrm>
            <a:off x="532750" y="1800200"/>
            <a:ext cx="3826123" cy="2597125"/>
          </a:xfrm>
          <a:prstGeom prst="rect">
            <a:avLst/>
          </a:prstGeom>
          <a:noFill/>
          <a:ln>
            <a:noFill/>
          </a:ln>
        </p:spPr>
      </p:pic>
      <p:pic>
        <p:nvPicPr>
          <p:cNvPr id="274" name="Google Shape;274;p34"/>
          <p:cNvPicPr preferRelativeResize="0"/>
          <p:nvPr/>
        </p:nvPicPr>
        <p:blipFill rotWithShape="1">
          <a:blip r:embed="rId4">
            <a:alphaModFix/>
          </a:blip>
          <a:srcRect b="0" l="0" r="0" t="12724"/>
          <a:stretch/>
        </p:blipFill>
        <p:spPr>
          <a:xfrm>
            <a:off x="4638675" y="1800200"/>
            <a:ext cx="3561399" cy="254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0" name="Google Shape;280;p3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1" name="Google Shape;281;p3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35"/>
          <p:cNvPicPr preferRelativeResize="0"/>
          <p:nvPr/>
        </p:nvPicPr>
        <p:blipFill>
          <a:blip r:embed="rId3">
            <a:alphaModFix/>
          </a:blip>
          <a:stretch>
            <a:fillRect/>
          </a:stretch>
        </p:blipFill>
        <p:spPr>
          <a:xfrm>
            <a:off x="819150" y="955525"/>
            <a:ext cx="3752850" cy="3274025"/>
          </a:xfrm>
          <a:prstGeom prst="rect">
            <a:avLst/>
          </a:prstGeom>
          <a:noFill/>
          <a:ln>
            <a:noFill/>
          </a:ln>
        </p:spPr>
      </p:pic>
      <p:pic>
        <p:nvPicPr>
          <p:cNvPr id="283" name="Google Shape;283;p35"/>
          <p:cNvPicPr preferRelativeResize="0"/>
          <p:nvPr/>
        </p:nvPicPr>
        <p:blipFill>
          <a:blip r:embed="rId4">
            <a:alphaModFix/>
          </a:blip>
          <a:stretch>
            <a:fillRect/>
          </a:stretch>
        </p:blipFill>
        <p:spPr>
          <a:xfrm>
            <a:off x="4638675" y="949275"/>
            <a:ext cx="3686100" cy="327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9" name="Google Shape;289;p3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0" name="Google Shape;290;p3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36"/>
          <p:cNvPicPr preferRelativeResize="0"/>
          <p:nvPr/>
        </p:nvPicPr>
        <p:blipFill>
          <a:blip r:embed="rId3">
            <a:alphaModFix/>
          </a:blip>
          <a:stretch>
            <a:fillRect/>
          </a:stretch>
        </p:blipFill>
        <p:spPr>
          <a:xfrm>
            <a:off x="819150" y="939575"/>
            <a:ext cx="3462250" cy="3293400"/>
          </a:xfrm>
          <a:prstGeom prst="rect">
            <a:avLst/>
          </a:prstGeom>
          <a:noFill/>
          <a:ln>
            <a:noFill/>
          </a:ln>
        </p:spPr>
      </p:pic>
      <p:pic>
        <p:nvPicPr>
          <p:cNvPr id="292" name="Google Shape;292;p36"/>
          <p:cNvPicPr preferRelativeResize="0"/>
          <p:nvPr/>
        </p:nvPicPr>
        <p:blipFill>
          <a:blip r:embed="rId4">
            <a:alphaModFix/>
          </a:blip>
          <a:stretch>
            <a:fillRect/>
          </a:stretch>
        </p:blipFill>
        <p:spPr>
          <a:xfrm>
            <a:off x="4505250" y="939575"/>
            <a:ext cx="3729275" cy="329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8" name="Google Shape;298;p3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9" name="Google Shape;299;p3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37"/>
          <p:cNvPicPr preferRelativeResize="0"/>
          <p:nvPr/>
        </p:nvPicPr>
        <p:blipFill>
          <a:blip r:embed="rId3">
            <a:alphaModFix/>
          </a:blip>
          <a:stretch>
            <a:fillRect/>
          </a:stretch>
        </p:blipFill>
        <p:spPr>
          <a:xfrm>
            <a:off x="910525" y="663375"/>
            <a:ext cx="3467751" cy="3816750"/>
          </a:xfrm>
          <a:prstGeom prst="rect">
            <a:avLst/>
          </a:prstGeom>
          <a:noFill/>
          <a:ln>
            <a:noFill/>
          </a:ln>
        </p:spPr>
      </p:pic>
      <p:pic>
        <p:nvPicPr>
          <p:cNvPr id="301" name="Google Shape;301;p37"/>
          <p:cNvPicPr preferRelativeResize="0"/>
          <p:nvPr/>
        </p:nvPicPr>
        <p:blipFill>
          <a:blip r:embed="rId4">
            <a:alphaModFix/>
          </a:blip>
          <a:stretch>
            <a:fillRect/>
          </a:stretch>
        </p:blipFill>
        <p:spPr>
          <a:xfrm>
            <a:off x="4436400" y="699875"/>
            <a:ext cx="3380551" cy="3743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7" name="Google Shape;307;p38"/>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8" name="Google Shape;308;p38"/>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9" name="Google Shape;309;p38"/>
          <p:cNvPicPr preferRelativeResize="0"/>
          <p:nvPr/>
        </p:nvPicPr>
        <p:blipFill>
          <a:blip r:embed="rId3">
            <a:alphaModFix/>
          </a:blip>
          <a:stretch>
            <a:fillRect/>
          </a:stretch>
        </p:blipFill>
        <p:spPr>
          <a:xfrm>
            <a:off x="819150" y="845600"/>
            <a:ext cx="7505701" cy="359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Output Screenshots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Authentication</a:t>
            </a:r>
            <a:endParaRPr/>
          </a:p>
        </p:txBody>
      </p:sp>
      <p:sp>
        <p:nvSpPr>
          <p:cNvPr id="320" name="Google Shape;320;p40"/>
          <p:cNvSpPr txBox="1"/>
          <p:nvPr>
            <p:ph idx="1" type="body"/>
          </p:nvPr>
        </p:nvSpPr>
        <p:spPr>
          <a:xfrm>
            <a:off x="819150" y="1463125"/>
            <a:ext cx="3686100" cy="297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Login:</a:t>
            </a:r>
            <a:endParaRPr/>
          </a:p>
        </p:txBody>
      </p:sp>
      <p:sp>
        <p:nvSpPr>
          <p:cNvPr id="321" name="Google Shape;321;p40"/>
          <p:cNvSpPr txBox="1"/>
          <p:nvPr>
            <p:ph idx="2" type="body"/>
          </p:nvPr>
        </p:nvSpPr>
        <p:spPr>
          <a:xfrm>
            <a:off x="3701975" y="1414025"/>
            <a:ext cx="2445000" cy="30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Signup</a:t>
            </a:r>
            <a:endParaRPr/>
          </a:p>
          <a:p>
            <a:pPr indent="0" lvl="0" marL="0" rtl="0" algn="l">
              <a:spcBef>
                <a:spcPts val="1200"/>
              </a:spcBef>
              <a:spcAft>
                <a:spcPts val="1200"/>
              </a:spcAft>
              <a:buNone/>
            </a:pPr>
            <a:r>
              <a:t/>
            </a:r>
            <a:endParaRPr/>
          </a:p>
        </p:txBody>
      </p:sp>
      <p:pic>
        <p:nvPicPr>
          <p:cNvPr id="322" name="Google Shape;322;p40"/>
          <p:cNvPicPr preferRelativeResize="0"/>
          <p:nvPr/>
        </p:nvPicPr>
        <p:blipFill>
          <a:blip r:embed="rId3">
            <a:alphaModFix/>
          </a:blip>
          <a:stretch>
            <a:fillRect/>
          </a:stretch>
        </p:blipFill>
        <p:spPr>
          <a:xfrm>
            <a:off x="819150" y="1849375"/>
            <a:ext cx="2445074" cy="2447999"/>
          </a:xfrm>
          <a:prstGeom prst="rect">
            <a:avLst/>
          </a:prstGeom>
          <a:noFill/>
          <a:ln>
            <a:noFill/>
          </a:ln>
        </p:spPr>
      </p:pic>
      <p:pic>
        <p:nvPicPr>
          <p:cNvPr id="323" name="Google Shape;323;p40"/>
          <p:cNvPicPr preferRelativeResize="0"/>
          <p:nvPr/>
        </p:nvPicPr>
        <p:blipFill>
          <a:blip r:embed="rId4">
            <a:alphaModFix/>
          </a:blip>
          <a:stretch>
            <a:fillRect/>
          </a:stretch>
        </p:blipFill>
        <p:spPr>
          <a:xfrm>
            <a:off x="3409976" y="1885200"/>
            <a:ext cx="2734199" cy="2376349"/>
          </a:xfrm>
          <a:prstGeom prst="rect">
            <a:avLst/>
          </a:prstGeom>
          <a:noFill/>
          <a:ln>
            <a:noFill/>
          </a:ln>
        </p:spPr>
      </p:pic>
      <p:sp>
        <p:nvSpPr>
          <p:cNvPr id="324" name="Google Shape;324;p40"/>
          <p:cNvSpPr txBox="1"/>
          <p:nvPr>
            <p:ph idx="2" type="body"/>
          </p:nvPr>
        </p:nvSpPr>
        <p:spPr>
          <a:xfrm>
            <a:off x="6207900" y="1438675"/>
            <a:ext cx="2936100" cy="30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Edit Profile</a:t>
            </a:r>
            <a:endParaRPr/>
          </a:p>
          <a:p>
            <a:pPr indent="0" lvl="0" marL="0" rtl="0" algn="l">
              <a:spcBef>
                <a:spcPts val="1200"/>
              </a:spcBef>
              <a:spcAft>
                <a:spcPts val="1200"/>
              </a:spcAft>
              <a:buNone/>
            </a:pPr>
            <a:r>
              <a:t/>
            </a:r>
            <a:endParaRPr/>
          </a:p>
        </p:txBody>
      </p:sp>
      <p:pic>
        <p:nvPicPr>
          <p:cNvPr id="325" name="Google Shape;325;p40"/>
          <p:cNvPicPr preferRelativeResize="0"/>
          <p:nvPr/>
        </p:nvPicPr>
        <p:blipFill>
          <a:blip r:embed="rId5">
            <a:alphaModFix/>
          </a:blip>
          <a:stretch>
            <a:fillRect/>
          </a:stretch>
        </p:blipFill>
        <p:spPr>
          <a:xfrm>
            <a:off x="6180500" y="1939650"/>
            <a:ext cx="2634998" cy="2321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Vehicles</a:t>
            </a:r>
            <a:endParaRPr/>
          </a:p>
        </p:txBody>
      </p:sp>
      <p:sp>
        <p:nvSpPr>
          <p:cNvPr id="331" name="Google Shape;331;p41"/>
          <p:cNvSpPr txBox="1"/>
          <p:nvPr>
            <p:ph idx="1" type="body"/>
          </p:nvPr>
        </p:nvSpPr>
        <p:spPr>
          <a:xfrm>
            <a:off x="819150" y="1512225"/>
            <a:ext cx="3686100" cy="29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Vehicle Details</a:t>
            </a:r>
            <a:endParaRPr/>
          </a:p>
        </p:txBody>
      </p:sp>
      <p:sp>
        <p:nvSpPr>
          <p:cNvPr id="332" name="Google Shape;332;p41"/>
          <p:cNvSpPr txBox="1"/>
          <p:nvPr>
            <p:ph idx="2" type="body"/>
          </p:nvPr>
        </p:nvSpPr>
        <p:spPr>
          <a:xfrm>
            <a:off x="4638675" y="1512225"/>
            <a:ext cx="3686100" cy="29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New Vehicle Form</a:t>
            </a:r>
            <a:endParaRPr/>
          </a:p>
        </p:txBody>
      </p:sp>
      <p:pic>
        <p:nvPicPr>
          <p:cNvPr id="333" name="Google Shape;333;p41"/>
          <p:cNvPicPr preferRelativeResize="0"/>
          <p:nvPr/>
        </p:nvPicPr>
        <p:blipFill>
          <a:blip r:embed="rId3">
            <a:alphaModFix/>
          </a:blip>
          <a:stretch>
            <a:fillRect/>
          </a:stretch>
        </p:blipFill>
        <p:spPr>
          <a:xfrm>
            <a:off x="1005700" y="1878750"/>
            <a:ext cx="2637373" cy="1134550"/>
          </a:xfrm>
          <a:prstGeom prst="rect">
            <a:avLst/>
          </a:prstGeom>
          <a:noFill/>
          <a:ln>
            <a:noFill/>
          </a:ln>
        </p:spPr>
      </p:pic>
      <p:pic>
        <p:nvPicPr>
          <p:cNvPr id="334" name="Google Shape;334;p41"/>
          <p:cNvPicPr preferRelativeResize="0"/>
          <p:nvPr/>
        </p:nvPicPr>
        <p:blipFill rotWithShape="1">
          <a:blip r:embed="rId4">
            <a:alphaModFix/>
          </a:blip>
          <a:srcRect b="18160" l="0" r="23254" t="0"/>
          <a:stretch/>
        </p:blipFill>
        <p:spPr>
          <a:xfrm>
            <a:off x="1005700" y="3181975"/>
            <a:ext cx="2637373" cy="1069899"/>
          </a:xfrm>
          <a:prstGeom prst="rect">
            <a:avLst/>
          </a:prstGeom>
          <a:noFill/>
          <a:ln>
            <a:noFill/>
          </a:ln>
        </p:spPr>
      </p:pic>
      <p:pic>
        <p:nvPicPr>
          <p:cNvPr id="335" name="Google Shape;335;p41"/>
          <p:cNvPicPr preferRelativeResize="0"/>
          <p:nvPr/>
        </p:nvPicPr>
        <p:blipFill>
          <a:blip r:embed="rId5">
            <a:alphaModFix/>
          </a:blip>
          <a:stretch>
            <a:fillRect/>
          </a:stretch>
        </p:blipFill>
        <p:spPr>
          <a:xfrm>
            <a:off x="4505250" y="1887024"/>
            <a:ext cx="4178126" cy="217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ctrTitle"/>
          </p:nvPr>
        </p:nvSpPr>
        <p:spPr>
          <a:xfrm>
            <a:off x="311700" y="744575"/>
            <a:ext cx="8520600" cy="9408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400">
                <a:solidFill>
                  <a:srgbClr val="F6B26B"/>
                </a:solidFill>
                <a:latin typeface="Times New Roman"/>
                <a:ea typeface="Times New Roman"/>
                <a:cs typeface="Times New Roman"/>
                <a:sym typeface="Times New Roman"/>
              </a:rPr>
              <a:t>Objective</a:t>
            </a:r>
            <a:r>
              <a:rPr b="1" lang="en" sz="1400">
                <a:solidFill>
                  <a:srgbClr val="000000"/>
                </a:solidFill>
                <a:latin typeface="Times New Roman"/>
                <a:ea typeface="Times New Roman"/>
                <a:cs typeface="Times New Roman"/>
                <a:sym typeface="Times New Roman"/>
              </a:rPr>
              <a:t>:</a:t>
            </a:r>
            <a:endParaRPr>
              <a:solidFill>
                <a:srgbClr val="000000"/>
              </a:solidFill>
            </a:endParaRPr>
          </a:p>
        </p:txBody>
      </p:sp>
      <p:sp>
        <p:nvSpPr>
          <p:cNvPr id="142" name="Google Shape;142;p15"/>
          <p:cNvSpPr txBox="1"/>
          <p:nvPr>
            <p:ph idx="1" type="subTitle"/>
          </p:nvPr>
        </p:nvSpPr>
        <p:spPr>
          <a:xfrm>
            <a:off x="224525" y="1826750"/>
            <a:ext cx="8520600" cy="25554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Provide a seamless platform for carpooling and ride-sharing, connecting drivers and passengers.</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project is a web-based carpooling/ride-sharing service application.</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application allows users to register, create profiles, and manage their account information.</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Users can offer rides by specifying their route, available seats, and departure time.</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system include a ride-matching algorithm to connect drivers with potential passengers.</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application might include features like UserProfile, Route Matching, Fare Splitting, Ride Scheduling</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Allow users to search and filter rides based on preferences like timing, route, cost, and driver ratings.</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Application includes calculating  and split fares between passengers automatically, with a secure in-app payments.</a:t>
            </a:r>
            <a:endParaRPr sz="12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 Rides</a:t>
            </a:r>
            <a:endParaRPr/>
          </a:p>
        </p:txBody>
      </p:sp>
      <p:sp>
        <p:nvSpPr>
          <p:cNvPr id="341" name="Google Shape;341;p42"/>
          <p:cNvSpPr txBox="1"/>
          <p:nvPr>
            <p:ph idx="1" type="body"/>
          </p:nvPr>
        </p:nvSpPr>
        <p:spPr>
          <a:xfrm>
            <a:off x="819150" y="1345275"/>
            <a:ext cx="3686100" cy="30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42" name="Google Shape;342;p42"/>
          <p:cNvSpPr txBox="1"/>
          <p:nvPr>
            <p:ph idx="2" type="body"/>
          </p:nvPr>
        </p:nvSpPr>
        <p:spPr>
          <a:xfrm>
            <a:off x="4638675" y="1345125"/>
            <a:ext cx="3686100" cy="30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3" name="Google Shape;343;p42"/>
          <p:cNvPicPr preferRelativeResize="0"/>
          <p:nvPr/>
        </p:nvPicPr>
        <p:blipFill>
          <a:blip r:embed="rId3">
            <a:alphaModFix/>
          </a:blip>
          <a:stretch>
            <a:fillRect/>
          </a:stretch>
        </p:blipFill>
        <p:spPr>
          <a:xfrm>
            <a:off x="862851" y="1468951"/>
            <a:ext cx="3504998" cy="1434168"/>
          </a:xfrm>
          <a:prstGeom prst="rect">
            <a:avLst/>
          </a:prstGeom>
          <a:noFill/>
          <a:ln>
            <a:noFill/>
          </a:ln>
        </p:spPr>
      </p:pic>
      <p:pic>
        <p:nvPicPr>
          <p:cNvPr id="344" name="Google Shape;344;p42"/>
          <p:cNvPicPr preferRelativeResize="0"/>
          <p:nvPr/>
        </p:nvPicPr>
        <p:blipFill>
          <a:blip r:embed="rId4">
            <a:alphaModFix/>
          </a:blip>
          <a:stretch>
            <a:fillRect/>
          </a:stretch>
        </p:blipFill>
        <p:spPr>
          <a:xfrm>
            <a:off x="4713425" y="1407926"/>
            <a:ext cx="3171702" cy="1468151"/>
          </a:xfrm>
          <a:prstGeom prst="rect">
            <a:avLst/>
          </a:prstGeom>
          <a:noFill/>
          <a:ln>
            <a:noFill/>
          </a:ln>
        </p:spPr>
      </p:pic>
      <p:pic>
        <p:nvPicPr>
          <p:cNvPr id="345" name="Google Shape;345;p42"/>
          <p:cNvPicPr preferRelativeResize="0"/>
          <p:nvPr/>
        </p:nvPicPr>
        <p:blipFill>
          <a:blip r:embed="rId5">
            <a:alphaModFix/>
          </a:blip>
          <a:stretch>
            <a:fillRect/>
          </a:stretch>
        </p:blipFill>
        <p:spPr>
          <a:xfrm>
            <a:off x="862850" y="2967325"/>
            <a:ext cx="3504998" cy="1342526"/>
          </a:xfrm>
          <a:prstGeom prst="rect">
            <a:avLst/>
          </a:prstGeom>
          <a:noFill/>
          <a:ln>
            <a:noFill/>
          </a:ln>
        </p:spPr>
      </p:pic>
      <p:pic>
        <p:nvPicPr>
          <p:cNvPr id="346" name="Google Shape;346;p42"/>
          <p:cNvPicPr preferRelativeResize="0"/>
          <p:nvPr/>
        </p:nvPicPr>
        <p:blipFill>
          <a:blip r:embed="rId6">
            <a:alphaModFix/>
          </a:blip>
          <a:stretch>
            <a:fillRect/>
          </a:stretch>
        </p:blipFill>
        <p:spPr>
          <a:xfrm>
            <a:off x="4713425" y="2903125"/>
            <a:ext cx="3171702" cy="1590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Ride</a:t>
            </a:r>
            <a:endParaRPr/>
          </a:p>
        </p:txBody>
      </p:sp>
      <p:sp>
        <p:nvSpPr>
          <p:cNvPr id="352" name="Google Shape;352;p43"/>
          <p:cNvSpPr txBox="1"/>
          <p:nvPr>
            <p:ph idx="1" type="body"/>
          </p:nvPr>
        </p:nvSpPr>
        <p:spPr>
          <a:xfrm>
            <a:off x="819150" y="1580950"/>
            <a:ext cx="3686100" cy="303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3" name="Google Shape;353;p43"/>
          <p:cNvSpPr txBox="1"/>
          <p:nvPr>
            <p:ph idx="2" type="body"/>
          </p:nvPr>
        </p:nvSpPr>
        <p:spPr>
          <a:xfrm>
            <a:off x="4638675" y="1580950"/>
            <a:ext cx="3686100" cy="303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4" name="Google Shape;354;p43"/>
          <p:cNvPicPr preferRelativeResize="0"/>
          <p:nvPr/>
        </p:nvPicPr>
        <p:blipFill>
          <a:blip r:embed="rId3">
            <a:alphaModFix/>
          </a:blip>
          <a:stretch>
            <a:fillRect/>
          </a:stretch>
        </p:blipFill>
        <p:spPr>
          <a:xfrm>
            <a:off x="906675" y="1624650"/>
            <a:ext cx="2858752" cy="1291776"/>
          </a:xfrm>
          <a:prstGeom prst="rect">
            <a:avLst/>
          </a:prstGeom>
          <a:noFill/>
          <a:ln>
            <a:noFill/>
          </a:ln>
        </p:spPr>
      </p:pic>
      <p:pic>
        <p:nvPicPr>
          <p:cNvPr id="355" name="Google Shape;355;p43"/>
          <p:cNvPicPr preferRelativeResize="0"/>
          <p:nvPr/>
        </p:nvPicPr>
        <p:blipFill>
          <a:blip r:embed="rId4">
            <a:alphaModFix/>
          </a:blip>
          <a:stretch>
            <a:fillRect/>
          </a:stretch>
        </p:blipFill>
        <p:spPr>
          <a:xfrm>
            <a:off x="906675" y="2916425"/>
            <a:ext cx="2858752" cy="1698799"/>
          </a:xfrm>
          <a:prstGeom prst="rect">
            <a:avLst/>
          </a:prstGeom>
          <a:noFill/>
          <a:ln>
            <a:noFill/>
          </a:ln>
        </p:spPr>
      </p:pic>
      <p:pic>
        <p:nvPicPr>
          <p:cNvPr id="356" name="Google Shape;356;p43"/>
          <p:cNvPicPr preferRelativeResize="0"/>
          <p:nvPr/>
        </p:nvPicPr>
        <p:blipFill>
          <a:blip r:embed="rId5">
            <a:alphaModFix/>
          </a:blip>
          <a:stretch>
            <a:fillRect/>
          </a:stretch>
        </p:blipFill>
        <p:spPr>
          <a:xfrm>
            <a:off x="4726600" y="1330075"/>
            <a:ext cx="2955725" cy="1880924"/>
          </a:xfrm>
          <a:prstGeom prst="rect">
            <a:avLst/>
          </a:prstGeom>
          <a:noFill/>
          <a:ln>
            <a:noFill/>
          </a:ln>
        </p:spPr>
      </p:pic>
      <p:pic>
        <p:nvPicPr>
          <p:cNvPr id="357" name="Google Shape;357;p43"/>
          <p:cNvPicPr preferRelativeResize="0"/>
          <p:nvPr/>
        </p:nvPicPr>
        <p:blipFill>
          <a:blip r:embed="rId6">
            <a:alphaModFix/>
          </a:blip>
          <a:stretch>
            <a:fillRect/>
          </a:stretch>
        </p:blipFill>
        <p:spPr>
          <a:xfrm>
            <a:off x="4726600" y="3250300"/>
            <a:ext cx="2955725" cy="1521175"/>
          </a:xfrm>
          <a:prstGeom prst="rect">
            <a:avLst/>
          </a:prstGeom>
          <a:noFill/>
          <a:ln>
            <a:noFill/>
          </a:ln>
        </p:spPr>
      </p:pic>
      <p:pic>
        <p:nvPicPr>
          <p:cNvPr id="358" name="Google Shape;358;p43"/>
          <p:cNvPicPr preferRelativeResize="0"/>
          <p:nvPr/>
        </p:nvPicPr>
        <p:blipFill>
          <a:blip r:embed="rId7">
            <a:alphaModFix/>
          </a:blip>
          <a:stretch>
            <a:fillRect/>
          </a:stretch>
        </p:blipFill>
        <p:spPr>
          <a:xfrm>
            <a:off x="4826450" y="279502"/>
            <a:ext cx="1827113" cy="954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Ride</a:t>
            </a:r>
            <a:endParaRPr/>
          </a:p>
        </p:txBody>
      </p:sp>
      <p:sp>
        <p:nvSpPr>
          <p:cNvPr id="364" name="Google Shape;364;p44"/>
          <p:cNvSpPr txBox="1"/>
          <p:nvPr>
            <p:ph idx="1" type="body"/>
          </p:nvPr>
        </p:nvSpPr>
        <p:spPr>
          <a:xfrm>
            <a:off x="819150" y="1443475"/>
            <a:ext cx="3686100" cy="299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5" name="Google Shape;365;p44"/>
          <p:cNvSpPr txBox="1"/>
          <p:nvPr>
            <p:ph idx="2" type="body"/>
          </p:nvPr>
        </p:nvSpPr>
        <p:spPr>
          <a:xfrm>
            <a:off x="4638675" y="1443475"/>
            <a:ext cx="3686100" cy="299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44"/>
          <p:cNvPicPr preferRelativeResize="0"/>
          <p:nvPr/>
        </p:nvPicPr>
        <p:blipFill>
          <a:blip r:embed="rId3">
            <a:alphaModFix/>
          </a:blip>
          <a:stretch>
            <a:fillRect/>
          </a:stretch>
        </p:blipFill>
        <p:spPr>
          <a:xfrm>
            <a:off x="1002275" y="1443475"/>
            <a:ext cx="3063025" cy="1506449"/>
          </a:xfrm>
          <a:prstGeom prst="rect">
            <a:avLst/>
          </a:prstGeom>
          <a:noFill/>
          <a:ln>
            <a:noFill/>
          </a:ln>
        </p:spPr>
      </p:pic>
      <p:pic>
        <p:nvPicPr>
          <p:cNvPr id="367" name="Google Shape;367;p44"/>
          <p:cNvPicPr preferRelativeResize="0"/>
          <p:nvPr/>
        </p:nvPicPr>
        <p:blipFill>
          <a:blip r:embed="rId4">
            <a:alphaModFix/>
          </a:blip>
          <a:stretch>
            <a:fillRect/>
          </a:stretch>
        </p:blipFill>
        <p:spPr>
          <a:xfrm>
            <a:off x="1002275" y="3037075"/>
            <a:ext cx="3017073" cy="1552750"/>
          </a:xfrm>
          <a:prstGeom prst="rect">
            <a:avLst/>
          </a:prstGeom>
          <a:noFill/>
          <a:ln>
            <a:noFill/>
          </a:ln>
        </p:spPr>
      </p:pic>
      <p:pic>
        <p:nvPicPr>
          <p:cNvPr id="368" name="Google Shape;368;p44"/>
          <p:cNvPicPr preferRelativeResize="0"/>
          <p:nvPr/>
        </p:nvPicPr>
        <p:blipFill rotWithShape="1">
          <a:blip r:embed="rId5">
            <a:alphaModFix/>
          </a:blip>
          <a:srcRect b="0" l="2095" r="0" t="15604"/>
          <a:stretch/>
        </p:blipFill>
        <p:spPr>
          <a:xfrm>
            <a:off x="4698675" y="1443476"/>
            <a:ext cx="3926948" cy="1506450"/>
          </a:xfrm>
          <a:prstGeom prst="rect">
            <a:avLst/>
          </a:prstGeom>
          <a:noFill/>
          <a:ln>
            <a:noFill/>
          </a:ln>
        </p:spPr>
      </p:pic>
      <p:pic>
        <p:nvPicPr>
          <p:cNvPr id="369" name="Google Shape;369;p44"/>
          <p:cNvPicPr preferRelativeResize="0"/>
          <p:nvPr/>
        </p:nvPicPr>
        <p:blipFill>
          <a:blip r:embed="rId6">
            <a:alphaModFix/>
          </a:blip>
          <a:stretch>
            <a:fillRect/>
          </a:stretch>
        </p:blipFill>
        <p:spPr>
          <a:xfrm>
            <a:off x="4656663" y="3128913"/>
            <a:ext cx="3926973" cy="1369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Wallet</a:t>
            </a:r>
            <a:endParaRPr/>
          </a:p>
        </p:txBody>
      </p:sp>
      <p:sp>
        <p:nvSpPr>
          <p:cNvPr id="375" name="Google Shape;375;p4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6" name="Google Shape;376;p4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
            </a:r>
            <a:endParaRPr/>
          </a:p>
        </p:txBody>
      </p:sp>
      <p:pic>
        <p:nvPicPr>
          <p:cNvPr id="377" name="Google Shape;377;p45"/>
          <p:cNvPicPr preferRelativeResize="0"/>
          <p:nvPr/>
        </p:nvPicPr>
        <p:blipFill>
          <a:blip r:embed="rId3">
            <a:alphaModFix/>
          </a:blip>
          <a:stretch>
            <a:fillRect/>
          </a:stretch>
        </p:blipFill>
        <p:spPr>
          <a:xfrm>
            <a:off x="893575" y="3135050"/>
            <a:ext cx="3401999" cy="1092625"/>
          </a:xfrm>
          <a:prstGeom prst="rect">
            <a:avLst/>
          </a:prstGeom>
          <a:noFill/>
          <a:ln>
            <a:noFill/>
          </a:ln>
        </p:spPr>
      </p:pic>
      <p:pic>
        <p:nvPicPr>
          <p:cNvPr id="378" name="Google Shape;378;p45"/>
          <p:cNvPicPr preferRelativeResize="0"/>
          <p:nvPr/>
        </p:nvPicPr>
        <p:blipFill>
          <a:blip r:embed="rId4">
            <a:alphaModFix/>
          </a:blip>
          <a:stretch>
            <a:fillRect/>
          </a:stretch>
        </p:blipFill>
        <p:spPr>
          <a:xfrm>
            <a:off x="893575" y="1655050"/>
            <a:ext cx="3401999" cy="1400476"/>
          </a:xfrm>
          <a:prstGeom prst="rect">
            <a:avLst/>
          </a:prstGeom>
          <a:noFill/>
          <a:ln>
            <a:noFill/>
          </a:ln>
        </p:spPr>
      </p:pic>
      <p:pic>
        <p:nvPicPr>
          <p:cNvPr id="379" name="Google Shape;379;p45"/>
          <p:cNvPicPr preferRelativeResize="0"/>
          <p:nvPr/>
        </p:nvPicPr>
        <p:blipFill>
          <a:blip r:embed="rId5">
            <a:alphaModFix/>
          </a:blip>
          <a:stretch>
            <a:fillRect/>
          </a:stretch>
        </p:blipFill>
        <p:spPr>
          <a:xfrm>
            <a:off x="4906250" y="1230875"/>
            <a:ext cx="3336351" cy="1574299"/>
          </a:xfrm>
          <a:prstGeom prst="rect">
            <a:avLst/>
          </a:prstGeom>
          <a:noFill/>
          <a:ln>
            <a:noFill/>
          </a:ln>
        </p:spPr>
      </p:pic>
      <p:pic>
        <p:nvPicPr>
          <p:cNvPr id="380" name="Google Shape;380;p45"/>
          <p:cNvPicPr preferRelativeResize="0"/>
          <p:nvPr/>
        </p:nvPicPr>
        <p:blipFill>
          <a:blip r:embed="rId6">
            <a:alphaModFix/>
          </a:blip>
          <a:stretch>
            <a:fillRect/>
          </a:stretch>
        </p:blipFill>
        <p:spPr>
          <a:xfrm>
            <a:off x="4824072" y="2935899"/>
            <a:ext cx="3500703" cy="1574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Payments</a:t>
            </a:r>
            <a:endParaRPr/>
          </a:p>
        </p:txBody>
      </p:sp>
      <p:sp>
        <p:nvSpPr>
          <p:cNvPr id="386" name="Google Shape;386;p46"/>
          <p:cNvSpPr txBox="1"/>
          <p:nvPr>
            <p:ph idx="1" type="body"/>
          </p:nvPr>
        </p:nvSpPr>
        <p:spPr>
          <a:xfrm>
            <a:off x="819150" y="1433650"/>
            <a:ext cx="3686100" cy="33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7" name="Google Shape;387;p46"/>
          <p:cNvSpPr txBox="1"/>
          <p:nvPr>
            <p:ph idx="2" type="body"/>
          </p:nvPr>
        </p:nvSpPr>
        <p:spPr>
          <a:xfrm>
            <a:off x="4638675" y="1325650"/>
            <a:ext cx="3686100" cy="343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8" name="Google Shape;388;p46"/>
          <p:cNvPicPr preferRelativeResize="0"/>
          <p:nvPr/>
        </p:nvPicPr>
        <p:blipFill>
          <a:blip r:embed="rId3">
            <a:alphaModFix/>
          </a:blip>
          <a:stretch>
            <a:fillRect/>
          </a:stretch>
        </p:blipFill>
        <p:spPr>
          <a:xfrm>
            <a:off x="736475" y="1486009"/>
            <a:ext cx="3817876" cy="995491"/>
          </a:xfrm>
          <a:prstGeom prst="rect">
            <a:avLst/>
          </a:prstGeom>
          <a:noFill/>
          <a:ln>
            <a:noFill/>
          </a:ln>
        </p:spPr>
      </p:pic>
      <p:pic>
        <p:nvPicPr>
          <p:cNvPr id="389" name="Google Shape;389;p46"/>
          <p:cNvPicPr preferRelativeResize="0"/>
          <p:nvPr/>
        </p:nvPicPr>
        <p:blipFill>
          <a:blip r:embed="rId4">
            <a:alphaModFix/>
          </a:blip>
          <a:stretch>
            <a:fillRect/>
          </a:stretch>
        </p:blipFill>
        <p:spPr>
          <a:xfrm>
            <a:off x="736475" y="2821600"/>
            <a:ext cx="3817876" cy="1455938"/>
          </a:xfrm>
          <a:prstGeom prst="rect">
            <a:avLst/>
          </a:prstGeom>
          <a:noFill/>
          <a:ln>
            <a:noFill/>
          </a:ln>
        </p:spPr>
      </p:pic>
      <p:pic>
        <p:nvPicPr>
          <p:cNvPr id="390" name="Google Shape;390;p46"/>
          <p:cNvPicPr preferRelativeResize="0"/>
          <p:nvPr/>
        </p:nvPicPr>
        <p:blipFill rotWithShape="1">
          <a:blip r:embed="rId5">
            <a:alphaModFix/>
          </a:blip>
          <a:srcRect b="-101005" l="0" r="0" t="0"/>
          <a:stretch/>
        </p:blipFill>
        <p:spPr>
          <a:xfrm>
            <a:off x="4693675" y="1526900"/>
            <a:ext cx="4232801" cy="2833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sz="155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96" name="Google Shape;396;p47"/>
          <p:cNvSpPr txBox="1"/>
          <p:nvPr>
            <p:ph idx="1" type="body"/>
          </p:nvPr>
        </p:nvSpPr>
        <p:spPr>
          <a:xfrm>
            <a:off x="819150" y="1593575"/>
            <a:ext cx="7505700" cy="24480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en" sz="1200">
                <a:solidFill>
                  <a:srgbClr val="000000"/>
                </a:solidFill>
                <a:latin typeface="Times New Roman"/>
                <a:ea typeface="Times New Roman"/>
                <a:cs typeface="Times New Roman"/>
                <a:sym typeface="Times New Roman"/>
              </a:rPr>
              <a:t>Future trends for carpooling applications include AI-powered ride matching, dynamic pricing, and route optimization, promoting sustainability with carbon footprint tracking and electric vehicle integration. Autonomous vehicles could enable driverless carpools, while blockchain enhances secure payments and transparency. Integration with public transit and last-mile mobility solutions offers seamless end-to-end travel. Cloud computing ensures scalability, and partnerships with smart cities and urban planning. </a:t>
            </a:r>
            <a:endParaRPr b="1" sz="1600">
              <a:solidFill>
                <a:srgbClr val="000000"/>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Thankyou!!!</a:t>
            </a:r>
            <a:endParaRPr/>
          </a:p>
        </p:txBody>
      </p:sp>
      <p:sp>
        <p:nvSpPr>
          <p:cNvPr id="402" name="Google Shape;402;p4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ctrTitle"/>
          </p:nvPr>
        </p:nvSpPr>
        <p:spPr>
          <a:xfrm>
            <a:off x="1703725" y="457056"/>
            <a:ext cx="5361300" cy="443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Assumptions</a:t>
            </a:r>
            <a:endParaRPr/>
          </a:p>
        </p:txBody>
      </p:sp>
      <p:sp>
        <p:nvSpPr>
          <p:cNvPr id="148" name="Google Shape;148;p16"/>
          <p:cNvSpPr txBox="1"/>
          <p:nvPr>
            <p:ph idx="1" type="subTitle"/>
          </p:nvPr>
        </p:nvSpPr>
        <p:spPr>
          <a:xfrm>
            <a:off x="678050" y="967725"/>
            <a:ext cx="8080800" cy="38619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1400"/>
              </a:spcBef>
              <a:spcAft>
                <a:spcPts val="0"/>
              </a:spcAft>
              <a:buNone/>
            </a:pPr>
            <a:r>
              <a:rPr b="1" lang="en" sz="4800">
                <a:solidFill>
                  <a:srgbClr val="000000"/>
                </a:solidFill>
                <a:latin typeface="Times New Roman"/>
                <a:ea typeface="Times New Roman"/>
                <a:cs typeface="Times New Roman"/>
                <a:sym typeface="Times New Roman"/>
              </a:rPr>
              <a:t>1. Authentication</a:t>
            </a:r>
            <a:endParaRPr b="1" sz="4800">
              <a:solidFill>
                <a:srgbClr val="000000"/>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Authentication is secured using email and password.</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4800">
                <a:solidFill>
                  <a:srgbClr val="000000"/>
                </a:solidFill>
                <a:latin typeface="Times New Roman"/>
                <a:ea typeface="Times New Roman"/>
                <a:cs typeface="Times New Roman"/>
                <a:sym typeface="Times New Roman"/>
              </a:rPr>
              <a:t>2. Ride Creation</a:t>
            </a:r>
            <a:endParaRPr b="1" sz="4800">
              <a:solidFill>
                <a:srgbClr val="000000"/>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Only Drivers can create rides. A user creating a ride will be automatically assigned the DRIVER role.</a:t>
            </a:r>
            <a:endParaRPr sz="48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User should add their vehicle details before creating a ride.</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4800">
                <a:solidFill>
                  <a:srgbClr val="000000"/>
                </a:solidFill>
                <a:latin typeface="Times New Roman"/>
                <a:ea typeface="Times New Roman"/>
                <a:cs typeface="Times New Roman"/>
                <a:sym typeface="Times New Roman"/>
              </a:rPr>
              <a:t>3. Payment</a:t>
            </a:r>
            <a:endParaRPr b="1" sz="4800">
              <a:solidFill>
                <a:srgbClr val="000000"/>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We assume that the card details entered by the user are correct and we abstract out loading money into the wallet.</a:t>
            </a:r>
            <a:endParaRPr sz="48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Payment can be done only after a ride is completed</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4800">
                <a:solidFill>
                  <a:srgbClr val="000000"/>
                </a:solidFill>
                <a:latin typeface="Times New Roman"/>
                <a:ea typeface="Times New Roman"/>
                <a:cs typeface="Times New Roman"/>
                <a:sym typeface="Times New Roman"/>
              </a:rPr>
              <a:t>4. Finding Rides</a:t>
            </a:r>
            <a:br>
              <a:rPr b="1" lang="en" sz="4800">
                <a:solidFill>
                  <a:srgbClr val="000000"/>
                </a:solidFill>
                <a:latin typeface="Times New Roman"/>
                <a:ea typeface="Times New Roman"/>
                <a:cs typeface="Times New Roman"/>
                <a:sym typeface="Times New Roman"/>
              </a:rPr>
            </a:br>
            <a:r>
              <a:rPr lang="en" sz="4800">
                <a:solidFill>
                  <a:srgbClr val="000000"/>
                </a:solidFill>
                <a:latin typeface="Times New Roman"/>
                <a:ea typeface="Times New Roman"/>
                <a:cs typeface="Times New Roman"/>
                <a:sym typeface="Times New Roman"/>
              </a:rPr>
              <a:t>When a user searches for rides using a starting location, destination location, and start time, the matching ride results are selected based on the following criteria:</a:t>
            </a:r>
            <a:endParaRPr sz="4800">
              <a:solidFill>
                <a:srgbClr val="000000"/>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The ride's starting location is within a 2 miles radius of the starting location in the request.</a:t>
            </a:r>
            <a:endParaRPr sz="48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The ride's destination location is within a 2 miles radius of the destination location in the request.</a:t>
            </a:r>
            <a:endParaRPr sz="48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ct val="100000"/>
              <a:buFont typeface="Times New Roman"/>
              <a:buChar char="●"/>
            </a:pPr>
            <a:r>
              <a:rPr lang="en" sz="4800">
                <a:solidFill>
                  <a:srgbClr val="000000"/>
                </a:solidFill>
                <a:latin typeface="Times New Roman"/>
                <a:ea typeface="Times New Roman"/>
                <a:cs typeface="Times New Roman"/>
                <a:sym typeface="Times New Roman"/>
              </a:rPr>
              <a:t>The ride's start time is within ±15 minutes of the requested start time.</a:t>
            </a:r>
            <a:endParaRPr sz="48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48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4800">
              <a:solidFill>
                <a:srgbClr val="000000"/>
              </a:solidFill>
              <a:latin typeface="Times New Roman"/>
              <a:ea typeface="Times New Roman"/>
              <a:cs typeface="Times New Roman"/>
              <a:sym typeface="Times New Roman"/>
            </a:endParaRPr>
          </a:p>
          <a:p>
            <a:pPr indent="-246062" lvl="0" marL="457200" rtl="0" algn="l">
              <a:lnSpc>
                <a:spcPct val="115000"/>
              </a:lnSpc>
              <a:spcBef>
                <a:spcPts val="1200"/>
              </a:spcBef>
              <a:spcAft>
                <a:spcPts val="0"/>
              </a:spcAft>
              <a:buClr>
                <a:srgbClr val="000000"/>
              </a:buClr>
              <a:buSzPct val="100000"/>
              <a:buFont typeface="Arial"/>
              <a:buChar char="●"/>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4o</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4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ctrTitle"/>
          </p:nvPr>
        </p:nvSpPr>
        <p:spPr>
          <a:xfrm>
            <a:off x="572725" y="523350"/>
            <a:ext cx="8058000" cy="40488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a:t>Entities</a:t>
            </a:r>
            <a:r>
              <a:rPr b="1" lang="en" sz="2000">
                <a:solidFill>
                  <a:srgbClr val="000000"/>
                </a:solidFill>
                <a:latin typeface="Times New Roman"/>
                <a:ea typeface="Times New Roman"/>
                <a:cs typeface="Times New Roman"/>
                <a:sym typeface="Times New Roman"/>
              </a:rPr>
              <a:t>:</a:t>
            </a:r>
            <a:endParaRPr b="1"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User: Represents a user [Driver or Passenger] in the carpool system. Each user has attributes like id, firstName, </a:t>
            </a:r>
            <a:r>
              <a:rPr lang="en" sz="1100">
                <a:solidFill>
                  <a:srgbClr val="000000"/>
                </a:solidFill>
                <a:latin typeface="Times New Roman"/>
                <a:ea typeface="Times New Roman"/>
                <a:cs typeface="Times New Roman"/>
                <a:sym typeface="Times New Roman"/>
              </a:rPr>
              <a:t>last Name</a:t>
            </a:r>
            <a:r>
              <a:rPr lang="en" sz="11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email Id</a:t>
            </a:r>
            <a:r>
              <a:rPr lang="en" sz="11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phone Number</a:t>
            </a:r>
            <a:r>
              <a:rPr lang="en" sz="1100">
                <a:solidFill>
                  <a:srgbClr val="000000"/>
                </a:solidFill>
                <a:latin typeface="Times New Roman"/>
                <a:ea typeface="Times New Roman"/>
                <a:cs typeface="Times New Roman"/>
                <a:sym typeface="Times New Roman"/>
              </a:rPr>
              <a:t>, password, and dob. Users can create and update their profiles.</a:t>
            </a:r>
            <a:endParaRPr sz="11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Vehicle: Represents a vehicle owned by a user. Attributes include id, owner (a User), number, type, name, color, and </a:t>
            </a:r>
            <a:r>
              <a:rPr lang="en" sz="1100">
                <a:solidFill>
                  <a:srgbClr val="000000"/>
                </a:solidFill>
                <a:latin typeface="Times New Roman"/>
                <a:ea typeface="Times New Roman"/>
                <a:cs typeface="Times New Roman"/>
                <a:sym typeface="Times New Roman"/>
              </a:rPr>
              <a:t>seat Count</a:t>
            </a:r>
            <a:r>
              <a:rPr lang="en" sz="1100">
                <a:solidFill>
                  <a:srgbClr val="000000"/>
                </a:solidFill>
                <a:latin typeface="Times New Roman"/>
                <a:ea typeface="Times New Roman"/>
                <a:cs typeface="Times New Roman"/>
                <a:sym typeface="Times New Roman"/>
              </a:rPr>
              <a:t>. Users can add new vehicles to the list.</a:t>
            </a:r>
            <a:endParaRPr sz="11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Ride: Represents a ride in the carpool system. Attributes include id, vehicle (a Vehicle), location (pick-up location), trip status , type [one-day,recurring], </a:t>
            </a:r>
            <a:r>
              <a:rPr lang="en" sz="1100">
                <a:solidFill>
                  <a:srgbClr val="000000"/>
                </a:solidFill>
                <a:latin typeface="Times New Roman"/>
                <a:ea typeface="Times New Roman"/>
                <a:cs typeface="Times New Roman"/>
                <a:sym typeface="Times New Roman"/>
              </a:rPr>
              <a:t>destination Location</a:t>
            </a:r>
            <a:r>
              <a:rPr lang="en" sz="1100">
                <a:solidFill>
                  <a:srgbClr val="000000"/>
                </a:solidFill>
                <a:latin typeface="Times New Roman"/>
                <a:ea typeface="Times New Roman"/>
                <a:cs typeface="Times New Roman"/>
                <a:sym typeface="Times New Roman"/>
              </a:rPr>
              <a:t>, startTime, </a:t>
            </a:r>
            <a:r>
              <a:rPr lang="en" sz="1100">
                <a:solidFill>
                  <a:srgbClr val="000000"/>
                </a:solidFill>
                <a:latin typeface="Times New Roman"/>
                <a:ea typeface="Times New Roman"/>
                <a:cs typeface="Times New Roman"/>
                <a:sym typeface="Times New Roman"/>
              </a:rPr>
              <a:t>available Seats</a:t>
            </a:r>
            <a:r>
              <a:rPr lang="en" sz="1100">
                <a:solidFill>
                  <a:srgbClr val="000000"/>
                </a:solidFill>
                <a:latin typeface="Times New Roman"/>
                <a:ea typeface="Times New Roman"/>
                <a:cs typeface="Times New Roman"/>
                <a:sym typeface="Times New Roman"/>
              </a:rPr>
              <a:t>, and createDate. Users can create, find, join and cancel rides.</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Ride Participant</a:t>
            </a:r>
            <a:r>
              <a:rPr lang="en" sz="1100">
                <a:solidFill>
                  <a:srgbClr val="000000"/>
                </a:solidFill>
                <a:latin typeface="Times New Roman"/>
                <a:ea typeface="Times New Roman"/>
                <a:cs typeface="Times New Roman"/>
                <a:sym typeface="Times New Roman"/>
              </a:rPr>
              <a:t>: Represents a participant in a ride. Attributes include id, ride (a Ride), participant (a User), role, status, </a:t>
            </a:r>
            <a:r>
              <a:rPr lang="en" sz="1100">
                <a:solidFill>
                  <a:srgbClr val="000000"/>
                </a:solidFill>
                <a:latin typeface="Times New Roman"/>
                <a:ea typeface="Times New Roman"/>
                <a:cs typeface="Times New Roman"/>
                <a:sym typeface="Times New Roman"/>
              </a:rPr>
              <a:t>joined At</a:t>
            </a:r>
            <a:r>
              <a:rPr lang="en" sz="1100">
                <a:solidFill>
                  <a:srgbClr val="000000"/>
                </a:solidFill>
                <a:latin typeface="Times New Roman"/>
                <a:ea typeface="Times New Roman"/>
                <a:cs typeface="Times New Roman"/>
                <a:sym typeface="Times New Roman"/>
              </a:rPr>
              <a:t>, and </a:t>
            </a:r>
            <a:r>
              <a:rPr lang="en" sz="1100">
                <a:solidFill>
                  <a:srgbClr val="000000"/>
                </a:solidFill>
                <a:latin typeface="Times New Roman"/>
                <a:ea typeface="Times New Roman"/>
                <a:cs typeface="Times New Roman"/>
                <a:sym typeface="Times New Roman"/>
              </a:rPr>
              <a:t>cancelled</a:t>
            </a:r>
            <a:r>
              <a:rPr lang="en" sz="1100">
                <a:solidFill>
                  <a:srgbClr val="000000"/>
                </a:solidFill>
                <a:latin typeface="Times New Roman"/>
                <a:ea typeface="Times New Roman"/>
                <a:cs typeface="Times New Roman"/>
                <a:sym typeface="Times New Roman"/>
              </a:rPr>
              <a:t>. Users can join and cancel rides.</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000000"/>
              </a:solidFill>
              <a:latin typeface="Times New Roman"/>
              <a:ea typeface="Times New Roman"/>
              <a:cs typeface="Times New Roman"/>
              <a:sym typeface="Times New Roman"/>
            </a:endParaRPr>
          </a:p>
        </p:txBody>
      </p:sp>
      <p:sp>
        <p:nvSpPr>
          <p:cNvPr id="154" name="Google Shape;154;p17"/>
          <p:cNvSpPr txBox="1"/>
          <p:nvPr>
            <p:ph idx="1" type="subTitle"/>
          </p:nvPr>
        </p:nvSpPr>
        <p:spPr>
          <a:xfrm>
            <a:off x="1858700" y="5358483"/>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3825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3800"/>
              <a:t>Entities </a:t>
            </a:r>
            <a:r>
              <a:rPr b="1" lang="en" sz="2000">
                <a:solidFill>
                  <a:srgbClr val="000000"/>
                </a:solidFill>
                <a:latin typeface="Times New Roman"/>
                <a:ea typeface="Times New Roman"/>
                <a:cs typeface="Times New Roman"/>
                <a:sym typeface="Times New Roman"/>
              </a:rPr>
              <a:t>contd..</a:t>
            </a:r>
            <a:endParaRPr b="1" sz="20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b="1" sz="2000">
              <a:solidFill>
                <a:srgbClr val="000000"/>
              </a:solidFill>
              <a:latin typeface="Times New Roman"/>
              <a:ea typeface="Times New Roman"/>
              <a:cs typeface="Times New Roman"/>
              <a:sym typeface="Times New Roman"/>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Location: Represents a location with attributes like id, latitude, longitude, and address. Users can set locations on map</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Fare: Represents the fare for a ride. Attributes include id, ride (a Ride), amount, and status. Depending up on the distance travelled Fare is automatically generated and viewed on the screen.</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Wallet: Represents a user's[Passenger or Driver] wallet. Attributes include id, userId, balance, card Number, cardHolder Name, expiry Date, and billing Address. Wallets are used for handling payments.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Transaction: Represents a transaction between drivers and passengers in the carpool system. Attributes include id, amount, user (a User), fare (a Fare), type, status, description, and completed At. Users can create transactions.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RecurringToOneTimeRideLink: Represents a link between a recurring ride and a one-time ride. Attributes include id, recurring Ride (a Ride), and oneTimeRide (a Ride).</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997075" y="512875"/>
            <a:ext cx="7505700" cy="7221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Clr>
                <a:schemeClr val="dk1"/>
              </a:buClr>
              <a:buSzPct val="28947"/>
              <a:buFont typeface="Arial"/>
              <a:buNone/>
            </a:pPr>
            <a:r>
              <a:rPr lang="en" sz="3800"/>
              <a:t>Key Technology and Components:</a:t>
            </a:r>
            <a:endParaRPr>
              <a:solidFill>
                <a:srgbClr val="000000"/>
              </a:solidFill>
            </a:endParaRPr>
          </a:p>
        </p:txBody>
      </p:sp>
      <p:sp>
        <p:nvSpPr>
          <p:cNvPr id="165" name="Google Shape;165;p19"/>
          <p:cNvSpPr txBox="1"/>
          <p:nvPr>
            <p:ph idx="1" type="body"/>
          </p:nvPr>
        </p:nvSpPr>
        <p:spPr>
          <a:xfrm>
            <a:off x="819150" y="1235100"/>
            <a:ext cx="7505700" cy="3203700"/>
          </a:xfrm>
          <a:prstGeom prst="rect">
            <a:avLst/>
          </a:prstGeom>
        </p:spPr>
        <p:txBody>
          <a:bodyPr anchorCtr="0" anchor="t" bIns="91425" lIns="91425" spcFirstLastPara="1" rIns="91425" wrap="square" tIns="91425">
            <a:normAutofit lnSpcReduction="20000"/>
          </a:bodyPr>
          <a:lstStyle/>
          <a:p>
            <a:pPr indent="0" lvl="0" marL="457200" rtl="0" algn="just">
              <a:spcBef>
                <a:spcPts val="0"/>
              </a:spcBef>
              <a:spcAft>
                <a:spcPts val="0"/>
              </a:spcAft>
              <a:buNone/>
            </a:pPr>
            <a:r>
              <a:rPr b="1" lang="en" sz="1500">
                <a:solidFill>
                  <a:srgbClr val="000000"/>
                </a:solidFill>
                <a:latin typeface="Times New Roman"/>
                <a:ea typeface="Times New Roman"/>
                <a:cs typeface="Times New Roman"/>
                <a:sym typeface="Times New Roman"/>
              </a:rPr>
              <a:t>Technology</a:t>
            </a:r>
            <a:r>
              <a:rPr b="1" lang="en" sz="1500">
                <a:solidFill>
                  <a:srgbClr val="000000"/>
                </a:solidFill>
                <a:latin typeface="Times New Roman"/>
                <a:ea typeface="Times New Roman"/>
                <a:cs typeface="Times New Roman"/>
                <a:sym typeface="Times New Roman"/>
              </a:rPr>
              <a:t> Stack:</a:t>
            </a:r>
            <a:endParaRPr b="1" sz="15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Backend - Java/Spring Boot</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Database - MySQL</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Frontend - HTML/CSS/JavaScript</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DTO</a:t>
            </a:r>
            <a:r>
              <a:rPr lang="en" sz="1200">
                <a:solidFill>
                  <a:srgbClr val="000000"/>
                </a:solidFill>
                <a:latin typeface="Times New Roman"/>
                <a:ea typeface="Times New Roman"/>
                <a:cs typeface="Times New Roman"/>
                <a:sym typeface="Times New Roman"/>
              </a:rPr>
              <a:t> - Data Transfer Objects (DTOs) are used to transfer structured data between different layers of an application, minimizing the amount of information shared.</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Database Integration - Integration of the application with a database to store, retrieve, and manage data.</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Map Integration - Integrating Google Maps API in our carpooling app to display routes.Used for pick-up/drop-off points.</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Global Exception Handling - A mechanism to handle exceptions across the application uniformly.</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Maven -A build automation and dependency management tool for Java projects.</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HTTP status codes - Codes that indicate the result of an HTTP request, categorized into classes like 2xx (success), 4xx (client errors), and 5xx (server errors).</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245500"/>
            <a:ext cx="8057700" cy="46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9900"/>
                </a:solidFill>
                <a:latin typeface="Times New Roman"/>
                <a:ea typeface="Times New Roman"/>
                <a:cs typeface="Times New Roman"/>
                <a:sym typeface="Times New Roman"/>
              </a:rPr>
              <a:t>Object oriented concepts used in the application</a:t>
            </a:r>
            <a:endParaRPr b="1" sz="2000">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00000"/>
                </a:solidFill>
                <a:latin typeface="Times New Roman"/>
                <a:ea typeface="Times New Roman"/>
                <a:cs typeface="Times New Roman"/>
                <a:sym typeface="Times New Roman"/>
              </a:rPr>
              <a:t>1. Classes and Interfaces:</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Classes: Represent entities such as User, Vehicle, Ride, </a:t>
            </a:r>
            <a:r>
              <a:rPr lang="en" sz="1200">
                <a:solidFill>
                  <a:srgbClr val="000000"/>
                </a:solidFill>
                <a:latin typeface="Times New Roman"/>
                <a:ea typeface="Times New Roman"/>
                <a:cs typeface="Times New Roman"/>
                <a:sym typeface="Times New Roman"/>
              </a:rPr>
              <a:t>Ride Participant</a:t>
            </a:r>
            <a:r>
              <a:rPr lang="en" sz="1200">
                <a:solidFill>
                  <a:srgbClr val="000000"/>
                </a:solidFill>
                <a:latin typeface="Times New Roman"/>
                <a:ea typeface="Times New Roman"/>
                <a:cs typeface="Times New Roman"/>
                <a:sym typeface="Times New Roman"/>
              </a:rPr>
              <a:t>, Location, and Fare. These classes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encapsulate attributes and behaviors, serving as blueprints for creating objects in the system.</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Interfaces: Used to define contracts for service layers like UserService, RideService, and </a:t>
            </a:r>
            <a:r>
              <a:rPr lang="en" sz="1200">
                <a:solidFill>
                  <a:srgbClr val="000000"/>
                </a:solidFill>
                <a:latin typeface="Times New Roman"/>
                <a:ea typeface="Times New Roman"/>
                <a:cs typeface="Times New Roman"/>
                <a:sym typeface="Times New Roman"/>
              </a:rPr>
              <a:t>Vehicle Service</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ensuring consistent implementation across the application.</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00000"/>
                </a:solidFill>
                <a:latin typeface="Times New Roman"/>
                <a:ea typeface="Times New Roman"/>
                <a:cs typeface="Times New Roman"/>
                <a:sym typeface="Times New Roman"/>
              </a:rPr>
              <a:t>Usage:</a:t>
            </a:r>
            <a:r>
              <a:rPr lang="en" sz="1200">
                <a:solidFill>
                  <a:srgbClr val="000000"/>
                </a:solidFill>
                <a:latin typeface="Times New Roman"/>
                <a:ea typeface="Times New Roman"/>
                <a:cs typeface="Times New Roman"/>
                <a:sym typeface="Times New Roman"/>
              </a:rPr>
              <a:t> Classes like UserController, RideController, </a:t>
            </a:r>
            <a:r>
              <a:rPr lang="en" sz="1200">
                <a:solidFill>
                  <a:srgbClr val="000000"/>
                </a:solidFill>
                <a:latin typeface="Times New Roman"/>
                <a:ea typeface="Times New Roman"/>
                <a:cs typeface="Times New Roman"/>
                <a:sym typeface="Times New Roman"/>
              </a:rPr>
              <a:t>Vehicle Controller</a:t>
            </a:r>
            <a:r>
              <a:rPr lang="en" sz="1200">
                <a:solidFill>
                  <a:srgbClr val="000000"/>
                </a:solidFill>
                <a:latin typeface="Times New Roman"/>
                <a:ea typeface="Times New Roman"/>
                <a:cs typeface="Times New Roman"/>
                <a:sym typeface="Times New Roman"/>
              </a:rPr>
              <a:t>, and RideService encapsulate functionality and attributes related to user management, ride management, and vehicle operations.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00000"/>
                </a:solidFill>
                <a:latin typeface="Times New Roman"/>
                <a:ea typeface="Times New Roman"/>
                <a:cs typeface="Times New Roman"/>
                <a:sym typeface="Times New Roman"/>
              </a:rPr>
              <a:t>2. Attributes and Methods:</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Attributes: Represent the state of the class (e.g., name, email, </a:t>
            </a:r>
            <a:r>
              <a:rPr lang="en" sz="1200">
                <a:solidFill>
                  <a:srgbClr val="000000"/>
                </a:solidFill>
                <a:latin typeface="Times New Roman"/>
                <a:ea typeface="Times New Roman"/>
                <a:cs typeface="Times New Roman"/>
                <a:sym typeface="Times New Roman"/>
              </a:rPr>
              <a:t>vehicle Number</a:t>
            </a:r>
            <a:r>
              <a:rPr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seat Count</a:t>
            </a:r>
            <a:r>
              <a:rPr lang="en" sz="1200">
                <a:solidFill>
                  <a:srgbClr val="000000"/>
                </a:solidFill>
                <a:latin typeface="Times New Roman"/>
                <a:ea typeface="Times New Roman"/>
                <a:cs typeface="Times New Roman"/>
                <a:sym typeface="Times New Roman"/>
              </a:rPr>
              <a:t>, etc.).</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Methods: Define the behavior of classes (e.g., createRide, join Ride, </a:t>
            </a:r>
            <a:r>
              <a:rPr lang="en" sz="1200">
                <a:solidFill>
                  <a:srgbClr val="000000"/>
                </a:solidFill>
                <a:latin typeface="Times New Roman"/>
                <a:ea typeface="Times New Roman"/>
                <a:cs typeface="Times New Roman"/>
                <a:sym typeface="Times New Roman"/>
              </a:rPr>
              <a:t>update UserProfile</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00000"/>
                </a:solidFill>
                <a:latin typeface="Times New Roman"/>
                <a:ea typeface="Times New Roman"/>
                <a:cs typeface="Times New Roman"/>
                <a:sym typeface="Times New Roman"/>
              </a:rPr>
              <a:t>Usage:</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Users have attributes like name, email, and </a:t>
            </a:r>
            <a:r>
              <a:rPr lang="en" sz="1200">
                <a:solidFill>
                  <a:srgbClr val="000000"/>
                </a:solidFill>
                <a:latin typeface="Times New Roman"/>
                <a:ea typeface="Times New Roman"/>
                <a:cs typeface="Times New Roman"/>
                <a:sym typeface="Times New Roman"/>
              </a:rPr>
              <a:t>phone Number</a:t>
            </a:r>
            <a:r>
              <a:rPr lang="en" sz="1200">
                <a:solidFill>
                  <a:srgbClr val="000000"/>
                </a:solidFill>
                <a:latin typeface="Times New Roman"/>
                <a:ea typeface="Times New Roman"/>
                <a:cs typeface="Times New Roman"/>
                <a:sym typeface="Times New Roman"/>
              </a:rPr>
              <a:t>, and methods like createUser and updateProfile.</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Ride includes attributes such as startTime, endTime, and </a:t>
            </a:r>
            <a:r>
              <a:rPr lang="en" sz="1200">
                <a:solidFill>
                  <a:srgbClr val="000000"/>
                </a:solidFill>
                <a:latin typeface="Times New Roman"/>
                <a:ea typeface="Times New Roman"/>
                <a:cs typeface="Times New Roman"/>
                <a:sym typeface="Times New Roman"/>
              </a:rPr>
              <a:t>available Seats</a:t>
            </a:r>
            <a:r>
              <a:rPr lang="en" sz="1200">
                <a:solidFill>
                  <a:srgbClr val="000000"/>
                </a:solidFill>
                <a:latin typeface="Times New Roman"/>
                <a:ea typeface="Times New Roman"/>
                <a:cs typeface="Times New Roman"/>
                <a:sym typeface="Times New Roman"/>
              </a:rPr>
              <a:t>, and methods like createRide and </a:t>
            </a:r>
            <a:r>
              <a:rPr lang="en" sz="1200">
                <a:solidFill>
                  <a:srgbClr val="000000"/>
                </a:solidFill>
                <a:latin typeface="Times New Roman"/>
                <a:ea typeface="Times New Roman"/>
                <a:cs typeface="Times New Roman"/>
                <a:sym typeface="Times New Roman"/>
              </a:rPr>
              <a:t>cancel Ride</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819150" y="314225"/>
            <a:ext cx="7505700" cy="444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000">
                <a:solidFill>
                  <a:srgbClr val="FF9900"/>
                </a:solidFill>
                <a:latin typeface="Times New Roman"/>
                <a:ea typeface="Times New Roman"/>
                <a:cs typeface="Times New Roman"/>
                <a:sym typeface="Times New Roman"/>
              </a:rPr>
              <a:t>Object oriented concepts used in the application </a:t>
            </a:r>
            <a:r>
              <a:rPr b="1" lang="en" sz="2000">
                <a:solidFill>
                  <a:srgbClr val="000000"/>
                </a:solidFill>
                <a:latin typeface="Times New Roman"/>
                <a:ea typeface="Times New Roman"/>
                <a:cs typeface="Times New Roman"/>
                <a:sym typeface="Times New Roman"/>
              </a:rPr>
              <a:t>contd..</a:t>
            </a:r>
            <a:endParaRPr b="1"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br>
              <a:rPr b="1" lang="en" sz="1250">
                <a:solidFill>
                  <a:srgbClr val="000000"/>
                </a:solidFill>
                <a:latin typeface="Times New Roman"/>
                <a:ea typeface="Times New Roman"/>
                <a:cs typeface="Times New Roman"/>
                <a:sym typeface="Times New Roman"/>
              </a:rPr>
            </a:br>
            <a:r>
              <a:rPr b="1" lang="en" sz="1250">
                <a:solidFill>
                  <a:srgbClr val="000000"/>
                </a:solidFill>
                <a:latin typeface="Times New Roman"/>
                <a:ea typeface="Times New Roman"/>
                <a:cs typeface="Times New Roman"/>
                <a:sym typeface="Times New Roman"/>
              </a:rPr>
              <a:t>3. Inheritance:</a:t>
            </a:r>
            <a:endParaRPr sz="1250">
              <a:solidFill>
                <a:schemeClr val="dk2"/>
              </a:solidFill>
              <a:latin typeface="Times New Roman"/>
              <a:ea typeface="Times New Roman"/>
              <a:cs typeface="Times New Roman"/>
              <a:sym typeface="Times New Roman"/>
            </a:endParaRPr>
          </a:p>
          <a:p>
            <a:pPr indent="-302895" lvl="0" marL="457200" rtl="0" algn="l">
              <a:lnSpc>
                <a:spcPct val="115000"/>
              </a:lnSpc>
              <a:spcBef>
                <a:spcPts val="120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Driver and Passenger classes inherit from User.</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RecurringRide class and OneTimeRide class inherit from Ride.</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Abstract classes or interfaces like BaseService may define common functionality that is inherited by RideService, UserService, etc.</a:t>
            </a:r>
            <a:endParaRPr sz="13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solidFill>
                  <a:schemeClr val="dk2"/>
                </a:solidFill>
                <a:latin typeface="Times New Roman"/>
                <a:ea typeface="Times New Roman"/>
                <a:cs typeface="Times New Roman"/>
                <a:sym typeface="Times New Roman"/>
              </a:rPr>
              <a:t>4. Association:</a:t>
            </a:r>
            <a:endParaRPr b="1" sz="1300">
              <a:solidFill>
                <a:schemeClr val="dk2"/>
              </a:solidFill>
              <a:latin typeface="Times New Roman"/>
              <a:ea typeface="Times New Roman"/>
              <a:cs typeface="Times New Roman"/>
              <a:sym typeface="Times New Roman"/>
            </a:endParaRPr>
          </a:p>
          <a:p>
            <a:pPr indent="-302895" lvl="0" marL="457200" rtl="0" algn="l">
              <a:lnSpc>
                <a:spcPct val="115000"/>
              </a:lnSpc>
              <a:spcBef>
                <a:spcPts val="120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User has a one-to-many association with Vehicle (a user can own multiple vehicles).</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User has a one-to-one association with Wallet.</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Ride has a many-to-one association with Vehicle</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Ride has a one-to-one association with Fare.</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Ride is associated with Location (pickup and destination) and Ride Participant (drivers and passengers).</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Ride has a one-to-many association with Transaction.</a:t>
            </a:r>
            <a:endParaRPr sz="13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solidFill>
                  <a:schemeClr val="dk2"/>
                </a:solidFill>
                <a:latin typeface="Times New Roman"/>
                <a:ea typeface="Times New Roman"/>
                <a:cs typeface="Times New Roman"/>
                <a:sym typeface="Times New Roman"/>
              </a:rPr>
              <a:t>5</a:t>
            </a:r>
            <a:r>
              <a:rPr b="1" lang="en" sz="1300">
                <a:solidFill>
                  <a:schemeClr val="dk2"/>
                </a:solidFill>
                <a:latin typeface="Times New Roman"/>
                <a:ea typeface="Times New Roman"/>
                <a:cs typeface="Times New Roman"/>
                <a:sym typeface="Times New Roman"/>
              </a:rPr>
              <a:t>. Composition:</a:t>
            </a:r>
            <a:endParaRPr b="1" sz="1300">
              <a:solidFill>
                <a:schemeClr val="dk2"/>
              </a:solidFill>
              <a:latin typeface="Times New Roman"/>
              <a:ea typeface="Times New Roman"/>
              <a:cs typeface="Times New Roman"/>
              <a:sym typeface="Times New Roman"/>
            </a:endParaRPr>
          </a:p>
          <a:p>
            <a:pPr indent="-302895" lvl="0" marL="457200" rtl="0" algn="l">
              <a:lnSpc>
                <a:spcPct val="115000"/>
              </a:lnSpc>
              <a:spcBef>
                <a:spcPts val="120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Ride has many Transactions(deleting a ride deletes all Transactions).</a:t>
            </a:r>
            <a:endParaRPr sz="1300">
              <a:solidFill>
                <a:schemeClr val="dk2"/>
              </a:solidFill>
              <a:latin typeface="Times New Roman"/>
              <a:ea typeface="Times New Roman"/>
              <a:cs typeface="Times New Roman"/>
              <a:sym typeface="Times New Roman"/>
            </a:endParaRPr>
          </a:p>
          <a:p>
            <a:pPr indent="-302895" lvl="0" marL="457200" rtl="0" algn="l">
              <a:lnSpc>
                <a:spcPct val="115000"/>
              </a:lnSpc>
              <a:spcBef>
                <a:spcPts val="0"/>
              </a:spcBef>
              <a:spcAft>
                <a:spcPts val="0"/>
              </a:spcAft>
              <a:buClr>
                <a:schemeClr val="dk2"/>
              </a:buClr>
              <a:buSzPct val="100000"/>
              <a:buFont typeface="Times New Roman"/>
              <a:buChar char="●"/>
            </a:pPr>
            <a:r>
              <a:rPr lang="en" sz="1300">
                <a:solidFill>
                  <a:schemeClr val="dk2"/>
                </a:solidFill>
                <a:latin typeface="Times New Roman"/>
                <a:ea typeface="Times New Roman"/>
                <a:cs typeface="Times New Roman"/>
                <a:sym typeface="Times New Roman"/>
              </a:rPr>
              <a:t>User has many Vehicles.</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